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Lst>
  <p:sldSz cy="5143500" cx="9144000"/>
  <p:notesSz cx="6858000" cy="9144000"/>
  <p:embeddedFontLst>
    <p:embeddedFont>
      <p:font typeface="Roboto Mono"/>
      <p:regular r:id="rId214"/>
      <p:bold r:id="rId215"/>
      <p:italic r:id="rId216"/>
      <p:boldItalic r:id="rId2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06D28D2-01CC-402F-9D6C-7C9D56886416}">
  <a:tblStyle styleId="{006D28D2-01CC-402F-9D6C-7C9D5688641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7" Type="http://schemas.openxmlformats.org/officeDocument/2006/relationships/font" Target="fonts/RobotoMono-boldItalic.fntdata"/><Relationship Id="rId216" Type="http://schemas.openxmlformats.org/officeDocument/2006/relationships/font" Target="fonts/RobotoMono-italic.fntdata"/><Relationship Id="rId215" Type="http://schemas.openxmlformats.org/officeDocument/2006/relationships/font" Target="fonts/RobotoMono-bold.fntdata"/><Relationship Id="rId214" Type="http://schemas.openxmlformats.org/officeDocument/2006/relationships/font" Target="fonts/RobotoMono-regular.fntdata"/><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Shape 1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7" name="Shape 1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Shape 1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5" name="Shape 1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Shape 1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3" name="Shape 1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Shape 1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1" name="Shape 1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Shape 1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7" name="Shape 1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Shape 1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5" name="Shape 1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Shape 1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0" name="Shape 1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8" name="Shape 1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6" name="Shape 1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Shape 1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4" name="Shape 1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Shape 1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0" name="Shape 1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Shape 1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6" name="Shape 1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Shape 1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3" name="Shape 1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9" name="Shape 1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Shape 1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5" name="Shape 1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Shape 1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5" name="Shape 1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Shape 1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3" name="Shape 1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Shape 1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8" name="Shape 1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Shape 1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4" name="Shape 1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Shape 1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0" name="Shape 1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Shape 1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6" name="Shape 1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Shape 1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3" name="Shape 1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Shape 1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9" name="Shape 1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Shape 1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5" name="Shape 1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Shape 1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3" name="Shape 1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Shape 1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9" name="Shape 1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Shape 1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7" name="Shape 1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Shape 1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5" name="Shape 1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Shape 1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3" name="Shape 1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Shape 1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9" name="Shape 1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Shape 1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5" name="Shape 1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Shape 1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1" name="Shape 1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Shape 1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7" name="Shape 1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Shape 1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4" name="Shape 13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Shape 1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0" name="Shape 1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Shape 1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6" name="Shape 13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Shape 1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4" name="Shape 13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0" name="Shape 1390"/>
        <p:cNvGrpSpPr/>
        <p:nvPr/>
      </p:nvGrpSpPr>
      <p:grpSpPr>
        <a:xfrm>
          <a:off x="0" y="0"/>
          <a:ext cx="0" cy="0"/>
          <a:chOff x="0" y="0"/>
          <a:chExt cx="0" cy="0"/>
        </a:xfrm>
      </p:grpSpPr>
      <p:sp>
        <p:nvSpPr>
          <p:cNvPr id="1391" name="Shape 1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2" name="Shape 13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Shape 1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8" name="Shape 13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Shape 1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6" name="Shape 14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Shape 1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2" name="Shape 14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Shape 1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0" name="Shape 14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Shape 1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6" name="Shape 14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Shape 1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2" name="Shape 1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Shape 1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9" name="Shape 14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4" name="Shape 1444"/>
        <p:cNvGrpSpPr/>
        <p:nvPr/>
      </p:nvGrpSpPr>
      <p:grpSpPr>
        <a:xfrm>
          <a:off x="0" y="0"/>
          <a:ext cx="0" cy="0"/>
          <a:chOff x="0" y="0"/>
          <a:chExt cx="0" cy="0"/>
        </a:xfrm>
      </p:grpSpPr>
      <p:sp>
        <p:nvSpPr>
          <p:cNvPr id="1445" name="Shape 1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6" name="Shape 14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Shape 1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3" name="Shape 1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Shape 1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0" name="Shape 14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Shape 1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7" name="Shape 14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Shape 1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6" name="Shape 14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Shape 1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3" name="Shape 14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Shape 1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0" name="Shape 14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Shape 1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9" name="Shape 1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Shape 1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5" name="Shape 15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Shape 1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1" name="Shape 15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Shape 1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8" name="Shape 15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Shape 1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5" name="Shape 15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Shape 1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1" name="Shape 15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very hard if you have a strong understanding of another framework.</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Shape 1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7" name="Shape 15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Shape 1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3" name="Shape 15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Shape 1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9" name="Shape 15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Shape 15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5" name="Shape 15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Shape 1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1" name="Shape 15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Shape 1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7" name="Shape 15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Shape 1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3" name="Shape 15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Shape 15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9" name="Shape 15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Shape 1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5" name="Shape 15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9" name="Shape 1589"/>
        <p:cNvGrpSpPr/>
        <p:nvPr/>
      </p:nvGrpSpPr>
      <p:grpSpPr>
        <a:xfrm>
          <a:off x="0" y="0"/>
          <a:ext cx="0" cy="0"/>
          <a:chOff x="0" y="0"/>
          <a:chExt cx="0" cy="0"/>
        </a:xfrm>
      </p:grpSpPr>
      <p:sp>
        <p:nvSpPr>
          <p:cNvPr id="1590" name="Shape 1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1" name="Shape 15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Shape 1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7" name="Shape 15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0" name="Shape 1600"/>
        <p:cNvGrpSpPr/>
        <p:nvPr/>
      </p:nvGrpSpPr>
      <p:grpSpPr>
        <a:xfrm>
          <a:off x="0" y="0"/>
          <a:ext cx="0" cy="0"/>
          <a:chOff x="0" y="0"/>
          <a:chExt cx="0" cy="0"/>
        </a:xfrm>
      </p:grpSpPr>
      <p:sp>
        <p:nvSpPr>
          <p:cNvPr id="1601" name="Shape 1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2" name="Shape 16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Shape 1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8" name="Shape 16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Shape 16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4" name="Shape 16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Shape 1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0" name="Shape 16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Shape 1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6" name="Shape 16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Shape 1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4" name="Shape 16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Shape 16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3" name="Shape 16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Shape 1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3" name="Shape 16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2" name="Shape 1662"/>
        <p:cNvGrpSpPr/>
        <p:nvPr/>
      </p:nvGrpSpPr>
      <p:grpSpPr>
        <a:xfrm>
          <a:off x="0" y="0"/>
          <a:ext cx="0" cy="0"/>
          <a:chOff x="0" y="0"/>
          <a:chExt cx="0" cy="0"/>
        </a:xfrm>
      </p:grpSpPr>
      <p:sp>
        <p:nvSpPr>
          <p:cNvPr id="1663" name="Shape 1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4" name="Shape 16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Shape 1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0" name="Shape 16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4" name="Shape 1674"/>
        <p:cNvGrpSpPr/>
        <p:nvPr/>
      </p:nvGrpSpPr>
      <p:grpSpPr>
        <a:xfrm>
          <a:off x="0" y="0"/>
          <a:ext cx="0" cy="0"/>
          <a:chOff x="0" y="0"/>
          <a:chExt cx="0" cy="0"/>
        </a:xfrm>
      </p:grpSpPr>
      <p:sp>
        <p:nvSpPr>
          <p:cNvPr id="1675" name="Shape 1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6" name="Shape 16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Shape 1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2" name="Shape 16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Shape 1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7" name="Shape 16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Shape 1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2" name="Shape 16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8" name="Shape 1698"/>
        <p:cNvGrpSpPr/>
        <p:nvPr/>
      </p:nvGrpSpPr>
      <p:grpSpPr>
        <a:xfrm>
          <a:off x="0" y="0"/>
          <a:ext cx="0" cy="0"/>
          <a:chOff x="0" y="0"/>
          <a:chExt cx="0" cy="0"/>
        </a:xfrm>
      </p:grpSpPr>
      <p:sp>
        <p:nvSpPr>
          <p:cNvPr id="1699" name="Shape 16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0" name="Shape 17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Shape 17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5" name="Shape 17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Shape 1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3" name="Shape 17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Shape 1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8" name="Shape 17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Shape 1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6" name="Shape 17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Shape 17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1" name="Shape 17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Shape 1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9" name="Shape 17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2" name="Shape 1742"/>
        <p:cNvGrpSpPr/>
        <p:nvPr/>
      </p:nvGrpSpPr>
      <p:grpSpPr>
        <a:xfrm>
          <a:off x="0" y="0"/>
          <a:ext cx="0" cy="0"/>
          <a:chOff x="0" y="0"/>
          <a:chExt cx="0" cy="0"/>
        </a:xfrm>
      </p:grpSpPr>
      <p:sp>
        <p:nvSpPr>
          <p:cNvPr id="1743" name="Shape 17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4" name="Shape 17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Shape 17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2" name="Shape 17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Shape 1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7" name="Shape 17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Shape 1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2" name="Shape 17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Shape 17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8" name="Shape 17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2" name="Shape 1772"/>
        <p:cNvGrpSpPr/>
        <p:nvPr/>
      </p:nvGrpSpPr>
      <p:grpSpPr>
        <a:xfrm>
          <a:off x="0" y="0"/>
          <a:ext cx="0" cy="0"/>
          <a:chOff x="0" y="0"/>
          <a:chExt cx="0" cy="0"/>
        </a:xfrm>
      </p:grpSpPr>
      <p:sp>
        <p:nvSpPr>
          <p:cNvPr id="1773" name="Shape 17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4" name="Shape 17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8" name="Shape 1778"/>
        <p:cNvGrpSpPr/>
        <p:nvPr/>
      </p:nvGrpSpPr>
      <p:grpSpPr>
        <a:xfrm>
          <a:off x="0" y="0"/>
          <a:ext cx="0" cy="0"/>
          <a:chOff x="0" y="0"/>
          <a:chExt cx="0" cy="0"/>
        </a:xfrm>
      </p:grpSpPr>
      <p:sp>
        <p:nvSpPr>
          <p:cNvPr id="1779" name="Shape 1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0" name="Shape 17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Shape 1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7" name="Shape 17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2" name="Shape 1792"/>
        <p:cNvGrpSpPr/>
        <p:nvPr/>
      </p:nvGrpSpPr>
      <p:grpSpPr>
        <a:xfrm>
          <a:off x="0" y="0"/>
          <a:ext cx="0" cy="0"/>
          <a:chOff x="0" y="0"/>
          <a:chExt cx="0" cy="0"/>
        </a:xfrm>
      </p:grpSpPr>
      <p:sp>
        <p:nvSpPr>
          <p:cNvPr id="1793" name="Shape 17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4" name="Shape 17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Shape 18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9" name="Shape 18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Shape 18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4" name="Shape 18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Shape 18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1" name="Shape 18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4" name="Shape 1834"/>
        <p:cNvGrpSpPr/>
        <p:nvPr/>
      </p:nvGrpSpPr>
      <p:grpSpPr>
        <a:xfrm>
          <a:off x="0" y="0"/>
          <a:ext cx="0" cy="0"/>
          <a:chOff x="0" y="0"/>
          <a:chExt cx="0" cy="0"/>
        </a:xfrm>
      </p:grpSpPr>
      <p:sp>
        <p:nvSpPr>
          <p:cNvPr id="1835" name="Shape 18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6" name="Shape 18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1" name="Shape 1841"/>
        <p:cNvGrpSpPr/>
        <p:nvPr/>
      </p:nvGrpSpPr>
      <p:grpSpPr>
        <a:xfrm>
          <a:off x="0" y="0"/>
          <a:ext cx="0" cy="0"/>
          <a:chOff x="0" y="0"/>
          <a:chExt cx="0" cy="0"/>
        </a:xfrm>
      </p:grpSpPr>
      <p:sp>
        <p:nvSpPr>
          <p:cNvPr id="1842" name="Shape 1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3" name="Shape 18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0" name="Shape 1850"/>
        <p:cNvGrpSpPr/>
        <p:nvPr/>
      </p:nvGrpSpPr>
      <p:grpSpPr>
        <a:xfrm>
          <a:off x="0" y="0"/>
          <a:ext cx="0" cy="0"/>
          <a:chOff x="0" y="0"/>
          <a:chExt cx="0" cy="0"/>
        </a:xfrm>
      </p:grpSpPr>
      <p:sp>
        <p:nvSpPr>
          <p:cNvPr id="1851" name="Shape 18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2" name="Shape 18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7" name="Shape 1857"/>
        <p:cNvGrpSpPr/>
        <p:nvPr/>
      </p:nvGrpSpPr>
      <p:grpSpPr>
        <a:xfrm>
          <a:off x="0" y="0"/>
          <a:ext cx="0" cy="0"/>
          <a:chOff x="0" y="0"/>
          <a:chExt cx="0" cy="0"/>
        </a:xfrm>
      </p:grpSpPr>
      <p:sp>
        <p:nvSpPr>
          <p:cNvPr id="1858" name="Shape 18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9" name="Shape 18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Shape 18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6" name="Shape 18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5" name="Shape 1875"/>
        <p:cNvGrpSpPr/>
        <p:nvPr/>
      </p:nvGrpSpPr>
      <p:grpSpPr>
        <a:xfrm>
          <a:off x="0" y="0"/>
          <a:ext cx="0" cy="0"/>
          <a:chOff x="0" y="0"/>
          <a:chExt cx="0" cy="0"/>
        </a:xfrm>
      </p:grpSpPr>
      <p:sp>
        <p:nvSpPr>
          <p:cNvPr id="1876" name="Shape 18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7" name="Shape 18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Shape 18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2" name="Shape 188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Everything we do is going away</a:t>
            </a:r>
          </a:p>
          <a:p>
            <a:pPr indent="-228600" lvl="0" marL="457200" rtl="0">
              <a:spcBef>
                <a:spcPts val="0"/>
              </a:spcBef>
              <a:buChar char="-"/>
            </a:pPr>
            <a:r>
              <a:rPr lang="en"/>
              <a:t>If you don’t care about craftsmanship its like your digging a whole in the desert. There’s not satisfaction. If you focus, though, on laying every grain of sand perfectly. You’ll have something beautiful. Something perfect.</a:t>
            </a:r>
          </a:p>
          <a:p>
            <a:pPr indent="-228600" lvl="0" marL="457200" rtl="0">
              <a:spcBef>
                <a:spcPts val="0"/>
              </a:spcBef>
              <a:buChar char="-"/>
            </a:pPr>
            <a:r>
              <a:rPr lang="en"/>
              <a:t>It’s those tiny moments that make up something bigger. If you write an ugly function, it doesn’t seem like much, but it takes away.</a:t>
            </a:r>
          </a:p>
          <a:p>
            <a:pPr indent="-228600" lvl="0" marL="457200" rtl="0">
              <a:spcBef>
                <a:spcPts val="0"/>
              </a:spcBef>
              <a:buChar char="-"/>
            </a:pPr>
            <a:r>
              <a:rPr lang="en"/>
              <a:t>Craft is about doing the best for it’s own sake. Even if the product leaves, that remains.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Shape 7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7" name="Shape 7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0" name="Shape 7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5" name="Shape 7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Shape 7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1" name="Shape 7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9" name="Shape 7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Shape 7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4" name="Shape 7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Shape 7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0" name="Shape 7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6" name="Shape 7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Shape 8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3" name="Shape 8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Shape 8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0" name="Shape 8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7" name="Shape 8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Shape 8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4" name="Shape 8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Shape 8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0" name="Shape 8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Shape 8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5" name="Shape 8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Shape 8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0" name="Shape 8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Shape 8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5" name="Shape 8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Shape 8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1" name="Shape 8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Shape 8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7" name="Shape 8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1" name="Shape 8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Shape 8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7" name="Shape 8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Shape 8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3" name="Shape 8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Shape 9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7" name="Shape 9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6" name="Shape 9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1" name="Shape 9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Shape 9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7" name="Shape 9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Shape 9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4" name="Shape 9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Shape 9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5" name="Shape 9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Shape 9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6" name="Shape 9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Shape 9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3" name="Shape 9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Shape 9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0" name="Shape 9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Shape 9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6" name="Shape 9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Shape 9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4" name="Shape 9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Shape 9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2" name="Shape 9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8" name="Shape 9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Shape 10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6" name="Shape 10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Shape 10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4" name="Shape 10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2" name="Shape 10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Shape 10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8" name="Shape 10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Shape 10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6" name="Shape 10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Shape 10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2" name="Shape 10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Shape 10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8" name="Shape 10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Shape 10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4" name="Shape 10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Shape 10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2" name="Shape 10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Shape 10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0" name="Shape 10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Shape 10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8" name="Shape 10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Shape 10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6" name="Shape 10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Shape 10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2" name="Shape 10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Shape 10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9" name="Shape 10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buChar char="●"/>
              <a:defRPr/>
            </a:lvl1pPr>
            <a:lvl2pPr lvl="1" algn="ctr">
              <a:spcBef>
                <a:spcPts val="0"/>
              </a:spcBef>
              <a:buChar char="○"/>
              <a:defRPr/>
            </a:lvl2pPr>
            <a:lvl3pPr lvl="2" algn="ctr">
              <a:spcBef>
                <a:spcPts val="0"/>
              </a:spcBef>
              <a:buChar char="■"/>
              <a:defRPr/>
            </a:lvl3pPr>
            <a:lvl4pPr lvl="3" algn="ctr">
              <a:spcBef>
                <a:spcPts val="0"/>
              </a:spcBef>
              <a:buChar char="●"/>
              <a:defRPr/>
            </a:lvl4pPr>
            <a:lvl5pPr lvl="4" algn="ctr">
              <a:spcBef>
                <a:spcPts val="0"/>
              </a:spcBef>
              <a:buChar char="○"/>
              <a:defRPr/>
            </a:lvl5pPr>
            <a:lvl6pPr lvl="5" algn="ctr">
              <a:spcBef>
                <a:spcPts val="0"/>
              </a:spcBef>
              <a:buChar char="■"/>
              <a:defRPr/>
            </a:lvl6pPr>
            <a:lvl7pPr lvl="6" algn="ctr">
              <a:spcBef>
                <a:spcPts val="0"/>
              </a:spcBef>
              <a:buChar char="●"/>
              <a:defRPr/>
            </a:lvl7pPr>
            <a:lvl8pPr lvl="7" algn="ctr">
              <a:spcBef>
                <a:spcPts val="0"/>
              </a:spcBef>
              <a:buChar char="○"/>
              <a:defRPr/>
            </a:lvl8pPr>
            <a:lvl9pPr lvl="8" algn="ctr">
              <a:spcBef>
                <a:spcPts val="0"/>
              </a:spcBef>
              <a:buChar char="■"/>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buChar char="●"/>
              <a:defRPr sz="12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buChar char="●"/>
              <a:defRPr>
                <a:solidFill>
                  <a:schemeClr val="dk1"/>
                </a:solidFill>
              </a:defRPr>
            </a:lvl1pPr>
            <a:lvl2pPr lvl="1">
              <a:spcBef>
                <a:spcPts val="0"/>
              </a:spcBef>
              <a:buClr>
                <a:schemeClr val="dk1"/>
              </a:buClr>
              <a:buChar char="○"/>
              <a:defRPr>
                <a:solidFill>
                  <a:schemeClr val="dk1"/>
                </a:solidFill>
              </a:defRPr>
            </a:lvl2pPr>
            <a:lvl3pPr lvl="2">
              <a:spcBef>
                <a:spcPts val="0"/>
              </a:spcBef>
              <a:buClr>
                <a:schemeClr val="dk1"/>
              </a:buClr>
              <a:buChar char="■"/>
              <a:defRPr>
                <a:solidFill>
                  <a:schemeClr val="dk1"/>
                </a:solidFill>
              </a:defRPr>
            </a:lvl3pPr>
            <a:lvl4pPr lvl="3">
              <a:spcBef>
                <a:spcPts val="0"/>
              </a:spcBef>
              <a:buClr>
                <a:schemeClr val="dk1"/>
              </a:buClr>
              <a:buChar char="●"/>
              <a:defRPr>
                <a:solidFill>
                  <a:schemeClr val="dk1"/>
                </a:solidFill>
              </a:defRPr>
            </a:lvl4pPr>
            <a:lvl5pPr lvl="4">
              <a:spcBef>
                <a:spcPts val="0"/>
              </a:spcBef>
              <a:buClr>
                <a:schemeClr val="dk1"/>
              </a:buClr>
              <a:buChar char="○"/>
              <a:defRPr>
                <a:solidFill>
                  <a:schemeClr val="dk1"/>
                </a:solidFill>
              </a:defRPr>
            </a:lvl5pPr>
            <a:lvl6pPr lvl="5">
              <a:spcBef>
                <a:spcPts val="0"/>
              </a:spcBef>
              <a:buClr>
                <a:schemeClr val="dk1"/>
              </a:buClr>
              <a:buChar char="■"/>
              <a:defRPr>
                <a:solidFill>
                  <a:schemeClr val="dk1"/>
                </a:solidFill>
              </a:defRPr>
            </a:lvl6pPr>
            <a:lvl7pPr lvl="6">
              <a:spcBef>
                <a:spcPts val="0"/>
              </a:spcBef>
              <a:buClr>
                <a:schemeClr val="dk1"/>
              </a:buClr>
              <a:buChar char="●"/>
              <a:defRPr>
                <a:solidFill>
                  <a:schemeClr val="dk1"/>
                </a:solidFill>
              </a:defRPr>
            </a:lvl7pPr>
            <a:lvl8pPr lvl="7">
              <a:spcBef>
                <a:spcPts val="0"/>
              </a:spcBef>
              <a:buClr>
                <a:schemeClr val="dk1"/>
              </a:buClr>
              <a:buChar char="○"/>
              <a:defRPr>
                <a:solidFill>
                  <a:schemeClr val="dk1"/>
                </a:solidFill>
              </a:defRPr>
            </a:lvl8pPr>
            <a:lvl9pPr lvl="8">
              <a:spcBef>
                <a:spcPts val="0"/>
              </a:spcBef>
              <a:buClr>
                <a:schemeClr val="dk1"/>
              </a:buClr>
              <a:buChar cha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har char="●"/>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Char char="●"/>
              <a:defRPr sz="1800">
                <a:solidFill>
                  <a:schemeClr val="lt2"/>
                </a:solidFill>
              </a:defRPr>
            </a:lvl1pPr>
            <a:lvl2pPr lvl="1">
              <a:lnSpc>
                <a:spcPct val="115000"/>
              </a:lnSpc>
              <a:spcBef>
                <a:spcPts val="0"/>
              </a:spcBef>
              <a:spcAft>
                <a:spcPts val="1600"/>
              </a:spcAft>
              <a:buClr>
                <a:schemeClr val="lt2"/>
              </a:buClr>
              <a:buChar char="○"/>
              <a:defRPr>
                <a:solidFill>
                  <a:schemeClr val="lt2"/>
                </a:solidFill>
              </a:defRPr>
            </a:lvl2pPr>
            <a:lvl3pPr lvl="2">
              <a:lnSpc>
                <a:spcPct val="115000"/>
              </a:lnSpc>
              <a:spcBef>
                <a:spcPts val="0"/>
              </a:spcBef>
              <a:spcAft>
                <a:spcPts val="1600"/>
              </a:spcAft>
              <a:buClr>
                <a:schemeClr val="lt2"/>
              </a:buClr>
              <a:buChar char="■"/>
              <a:defRPr>
                <a:solidFill>
                  <a:schemeClr val="lt2"/>
                </a:solidFill>
              </a:defRPr>
            </a:lvl3pPr>
            <a:lvl4pPr lvl="3">
              <a:lnSpc>
                <a:spcPct val="115000"/>
              </a:lnSpc>
              <a:spcBef>
                <a:spcPts val="0"/>
              </a:spcBef>
              <a:spcAft>
                <a:spcPts val="1600"/>
              </a:spcAft>
              <a:buClr>
                <a:schemeClr val="lt2"/>
              </a:buClr>
              <a:buChar char="●"/>
              <a:defRPr>
                <a:solidFill>
                  <a:schemeClr val="lt2"/>
                </a:solidFill>
              </a:defRPr>
            </a:lvl4pPr>
            <a:lvl5pPr lvl="4">
              <a:lnSpc>
                <a:spcPct val="115000"/>
              </a:lnSpc>
              <a:spcBef>
                <a:spcPts val="0"/>
              </a:spcBef>
              <a:spcAft>
                <a:spcPts val="1600"/>
              </a:spcAft>
              <a:buClr>
                <a:schemeClr val="lt2"/>
              </a:buClr>
              <a:buChar char="○"/>
              <a:defRPr>
                <a:solidFill>
                  <a:schemeClr val="lt2"/>
                </a:solidFill>
              </a:defRPr>
            </a:lvl5pPr>
            <a:lvl6pPr lvl="5">
              <a:lnSpc>
                <a:spcPct val="115000"/>
              </a:lnSpc>
              <a:spcBef>
                <a:spcPts val="0"/>
              </a:spcBef>
              <a:spcAft>
                <a:spcPts val="1600"/>
              </a:spcAft>
              <a:buClr>
                <a:schemeClr val="lt2"/>
              </a:buClr>
              <a:buChar char="■"/>
              <a:defRPr>
                <a:solidFill>
                  <a:schemeClr val="lt2"/>
                </a:solidFill>
              </a:defRPr>
            </a:lvl6pPr>
            <a:lvl7pPr lvl="6">
              <a:lnSpc>
                <a:spcPct val="115000"/>
              </a:lnSpc>
              <a:spcBef>
                <a:spcPts val="0"/>
              </a:spcBef>
              <a:spcAft>
                <a:spcPts val="1600"/>
              </a:spcAft>
              <a:buClr>
                <a:schemeClr val="lt2"/>
              </a:buClr>
              <a:buChar char="●"/>
              <a:defRPr>
                <a:solidFill>
                  <a:schemeClr val="lt2"/>
                </a:solidFill>
              </a:defRPr>
            </a:lvl7pPr>
            <a:lvl8pPr lvl="7">
              <a:lnSpc>
                <a:spcPct val="115000"/>
              </a:lnSpc>
              <a:spcBef>
                <a:spcPts val="0"/>
              </a:spcBef>
              <a:spcAft>
                <a:spcPts val="1600"/>
              </a:spcAft>
              <a:buClr>
                <a:schemeClr val="lt2"/>
              </a:buClr>
              <a:buChar char="○"/>
              <a:defRPr>
                <a:solidFill>
                  <a:schemeClr val="lt2"/>
                </a:solidFill>
              </a:defRPr>
            </a:lvl8pPr>
            <a:lvl9pPr lvl="8">
              <a:lnSpc>
                <a:spcPct val="115000"/>
              </a:lnSpc>
              <a:spcBef>
                <a:spcPts val="0"/>
              </a:spcBef>
              <a:spcAft>
                <a:spcPts val="1600"/>
              </a:spcAft>
              <a:buClr>
                <a:schemeClr val="lt2"/>
              </a:buClr>
              <a:buChar cha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2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27.png"/><Relationship Id="rId4" Type="http://schemas.openxmlformats.org/officeDocument/2006/relationships/image" Target="../media/image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0.png"/><Relationship Id="rId4" Type="http://schemas.openxmlformats.org/officeDocument/2006/relationships/image" Target="../media/image1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27.png"/><Relationship Id="rId4" Type="http://schemas.openxmlformats.org/officeDocument/2006/relationships/image" Target="../media/image1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2.jp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23.jpg"/><Relationship Id="rId4" Type="http://schemas.openxmlformats.org/officeDocument/2006/relationships/image" Target="../media/image1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7.png"/><Relationship Id="rId4" Type="http://schemas.openxmlformats.org/officeDocument/2006/relationships/image" Target="../media/image20.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7.png"/><Relationship Id="rId4" Type="http://schemas.openxmlformats.org/officeDocument/2006/relationships/image" Target="../media/image2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7.png"/><Relationship Id="rId4" Type="http://schemas.openxmlformats.org/officeDocument/2006/relationships/image" Target="../media/image2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7.png"/><Relationship Id="rId4" Type="http://schemas.openxmlformats.org/officeDocument/2006/relationships/image" Target="../media/image3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7.png"/><Relationship Id="rId4" Type="http://schemas.openxmlformats.org/officeDocument/2006/relationships/image" Target="../media/image22.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26.png"/><Relationship Id="rId4" Type="http://schemas.openxmlformats.org/officeDocument/2006/relationships/image" Target="../media/image1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5.gi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5.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7.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2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7.png"/><Relationship Id="rId4" Type="http://schemas.openxmlformats.org/officeDocument/2006/relationships/image" Target="../media/image2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3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4.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jp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3.jp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3.jp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5.jp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5.jp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744575"/>
            <a:ext cx="8520600" cy="2645400"/>
          </a:xfrm>
          <a:prstGeom prst="rect">
            <a:avLst/>
          </a:prstGeom>
        </p:spPr>
        <p:txBody>
          <a:bodyPr anchorCtr="0" anchor="t" bIns="91425" lIns="91425" rIns="91425" tIns="91425">
            <a:noAutofit/>
          </a:bodyPr>
          <a:lstStyle/>
          <a:p>
            <a:pPr lvl="0">
              <a:spcBef>
                <a:spcPts val="0"/>
              </a:spcBef>
              <a:buNone/>
            </a:pPr>
            <a:r>
              <a:rPr lang="en"/>
              <a:t>Unbreakable</a:t>
            </a:r>
          </a:p>
          <a:p>
            <a:pPr lvl="0">
              <a:spcBef>
                <a:spcPts val="0"/>
              </a:spcBef>
              <a:buNone/>
            </a:pPr>
            <a:r>
              <a:t/>
            </a:r>
            <a:endParaRPr/>
          </a:p>
          <a:p>
            <a:pPr lvl="0" rt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descr="Shaker_student_furniture.JPG" id="103" name="Shape 103"/>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Shape 1109"/>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$bath_rooms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get_Bathrooms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latin typeface="Roboto Mono"/>
              <a:ea typeface="Roboto Mono"/>
              <a:cs typeface="Roboto Mono"/>
              <a:sym typeface="Roboto Mono"/>
            </a:endParaRPr>
          </a:p>
        </p:txBody>
      </p:sp>
      <p:pic>
        <p:nvPicPr>
          <p:cNvPr descr="noun_5835.png" id="1110" name="Shape 1110"/>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111" name="Shape 1111"/>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sp>
        <p:nvSpPr>
          <p:cNvPr id="1112" name="Shape 1112"/>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spcBef>
                <a:spcPts val="0"/>
              </a:spcBef>
              <a:buNone/>
            </a:pPr>
            <a:r>
              <a:rPr lang="en" sz="3600"/>
              <a:t>Reviewers</a:t>
            </a:r>
            <a:r>
              <a:rPr lang="en" sz="3600"/>
              <a:t>: You are not being nice when you withhold feedback.</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Shape 1117"/>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$bath_rooms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get_Bathrooms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latin typeface="Roboto Mono"/>
              <a:ea typeface="Roboto Mono"/>
              <a:cs typeface="Roboto Mono"/>
              <a:sym typeface="Roboto Mono"/>
            </a:endParaRPr>
          </a:p>
        </p:txBody>
      </p:sp>
      <p:pic>
        <p:nvPicPr>
          <p:cNvPr descr="noun_5835.png" id="1118" name="Shape 1118"/>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119" name="Shape 1119"/>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sp>
        <p:nvSpPr>
          <p:cNvPr id="1120" name="Shape 1120"/>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spcBef>
                <a:spcPts val="0"/>
              </a:spcBef>
              <a:buNone/>
            </a:pPr>
            <a:r>
              <a:rPr lang="en" sz="3600"/>
              <a:t>No feedback?</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Shape 1125"/>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$bath_rooms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get_Bathrooms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latin typeface="Roboto Mono"/>
              <a:ea typeface="Roboto Mono"/>
              <a:cs typeface="Roboto Mono"/>
              <a:sym typeface="Roboto Mono"/>
            </a:endParaRPr>
          </a:p>
        </p:txBody>
      </p:sp>
      <p:pic>
        <p:nvPicPr>
          <p:cNvPr descr="noun_5835.png" id="1126" name="Shape 1126"/>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127" name="Shape 1127"/>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sp>
        <p:nvSpPr>
          <p:cNvPr id="1128" name="Shape 1128"/>
          <p:cNvSpPr txBox="1"/>
          <p:nvPr>
            <p:ph type="title"/>
          </p:nvPr>
        </p:nvSpPr>
        <p:spPr>
          <a:xfrm>
            <a:off x="2367450" y="1844297"/>
            <a:ext cx="4409100" cy="1209900"/>
          </a:xfrm>
          <a:prstGeom prst="rect">
            <a:avLst/>
          </a:prstGeom>
        </p:spPr>
        <p:txBody>
          <a:bodyPr anchorCtr="0" anchor="t" bIns="91425" lIns="91425" rIns="91425" tIns="91425">
            <a:noAutofit/>
          </a:bodyPr>
          <a:lstStyle/>
          <a:p>
            <a:pPr lvl="0">
              <a:spcBef>
                <a:spcPts val="0"/>
              </a:spcBef>
              <a:buNone/>
            </a:pPr>
            <a:r>
              <a:rPr lang="en" sz="3600"/>
              <a:t>No feedback?</a:t>
            </a:r>
          </a:p>
          <a:p>
            <a:pPr lvl="0" rtl="0">
              <a:spcBef>
                <a:spcPts val="0"/>
              </a:spcBef>
              <a:buNone/>
            </a:pPr>
            <a:r>
              <a:rPr lang="en" sz="3600"/>
              <a:t>Write Test</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Shape 1133"/>
          <p:cNvSpPr txBox="1"/>
          <p:nvPr>
            <p:ph type="title"/>
          </p:nvPr>
        </p:nvSpPr>
        <p:spPr>
          <a:xfrm>
            <a:off x="1825225" y="185175"/>
            <a:ext cx="6468300" cy="48561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addAuthor</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'http://foo.com'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data</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data</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json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'Unknown'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indexOf</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split</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CEFC8F"/>
                </a:solidFill>
                <a:latin typeface="Roboto Mono"/>
                <a:ea typeface="Roboto Mono"/>
                <a:cs typeface="Roboto Mono"/>
                <a:sym typeface="Roboto Mono"/>
              </a:rPr>
              <a:t>${name[0]} ${names[1]}</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fetchPostsByAuthor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id</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solidFill>
                <a:srgbClr val="FFB5FF"/>
              </a:solidFill>
              <a:latin typeface="Roboto Mono"/>
              <a:ea typeface="Roboto Mono"/>
              <a:cs typeface="Roboto Mono"/>
              <a:sym typeface="Roboto Mono"/>
            </a:endParaRPr>
          </a:p>
        </p:txBody>
      </p:sp>
      <p:pic>
        <p:nvPicPr>
          <p:cNvPr descr="noun_5835.png" id="1134" name="Shape 1134"/>
          <p:cNvPicPr preferRelativeResize="0"/>
          <p:nvPr/>
        </p:nvPicPr>
        <p:blipFill>
          <a:blip r:embed="rId3">
            <a:alphaModFix/>
          </a:blip>
          <a:stretch>
            <a:fillRect/>
          </a:stretch>
        </p:blipFill>
        <p:spPr>
          <a:xfrm>
            <a:off x="187298" y="-19581"/>
            <a:ext cx="1082724" cy="108272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Shape 1139"/>
          <p:cNvSpPr txBox="1"/>
          <p:nvPr>
            <p:ph type="title"/>
          </p:nvPr>
        </p:nvSpPr>
        <p:spPr>
          <a:xfrm>
            <a:off x="1825225" y="185175"/>
            <a:ext cx="6468300" cy="48561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addAuthor</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'http://foo.com'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data</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data</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json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'Unknown'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indexOf</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split</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CEFC8F"/>
                </a:solidFill>
                <a:latin typeface="Roboto Mono"/>
                <a:ea typeface="Roboto Mono"/>
                <a:cs typeface="Roboto Mono"/>
                <a:sym typeface="Roboto Mono"/>
              </a:rPr>
              <a:t>${name[0]} ${names[1]}</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fetchPostsByAuthor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id</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solidFill>
                <a:srgbClr val="FFB5FF"/>
              </a:solidFill>
              <a:latin typeface="Roboto Mono"/>
              <a:ea typeface="Roboto Mono"/>
              <a:cs typeface="Roboto Mono"/>
              <a:sym typeface="Roboto Mono"/>
            </a:endParaRPr>
          </a:p>
        </p:txBody>
      </p:sp>
      <p:sp>
        <p:nvSpPr>
          <p:cNvPr id="1140" name="Shape 1140"/>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141" name="Shape 1141"/>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142" name="Shape 1142"/>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spcBef>
                <a:spcPts val="0"/>
              </a:spcBef>
              <a:buNone/>
            </a:pPr>
            <a:r>
              <a:rPr lang="en" sz="3600"/>
              <a:t>Test</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Shape 1147"/>
          <p:cNvSpPr txBox="1"/>
          <p:nvPr>
            <p:ph type="title"/>
          </p:nvPr>
        </p:nvSpPr>
        <p:spPr>
          <a:xfrm>
            <a:off x="1825225" y="185175"/>
            <a:ext cx="6468300" cy="48561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addAuthor</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'http://foo.com'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data</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data</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json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'Unknown'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indexOf</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split</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CEFC8F"/>
                </a:solidFill>
                <a:latin typeface="Roboto Mono"/>
                <a:ea typeface="Roboto Mono"/>
                <a:cs typeface="Roboto Mono"/>
                <a:sym typeface="Roboto Mono"/>
              </a:rPr>
              <a:t>${name[0]} ${names[1]}</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fetchPostsByAuthor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id</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solidFill>
                <a:srgbClr val="FFB5FF"/>
              </a:solidFill>
              <a:latin typeface="Roboto Mono"/>
              <a:ea typeface="Roboto Mono"/>
              <a:cs typeface="Roboto Mono"/>
              <a:sym typeface="Roboto Mono"/>
            </a:endParaRPr>
          </a:p>
        </p:txBody>
      </p:sp>
      <p:sp>
        <p:nvSpPr>
          <p:cNvPr id="1148" name="Shape 1148"/>
          <p:cNvSpPr/>
          <p:nvPr/>
        </p:nvSpPr>
        <p:spPr>
          <a:xfrm>
            <a:off x="0" y="49300"/>
            <a:ext cx="9144000" cy="5048700"/>
          </a:xfrm>
          <a:prstGeom prst="rect">
            <a:avLst/>
          </a:prstGeom>
          <a:solidFill>
            <a:srgbClr val="202020">
              <a:alpha val="4077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149" name="Shape 1149"/>
          <p:cNvPicPr preferRelativeResize="0"/>
          <p:nvPr/>
        </p:nvPicPr>
        <p:blipFill>
          <a:blip r:embed="rId3">
            <a:alphaModFix/>
          </a:blip>
          <a:stretch>
            <a:fillRect/>
          </a:stretch>
        </p:blipFill>
        <p:spPr>
          <a:xfrm>
            <a:off x="187298" y="-19581"/>
            <a:ext cx="1082724" cy="1082724"/>
          </a:xfrm>
          <a:prstGeom prst="rect">
            <a:avLst/>
          </a:prstGeom>
          <a:noFill/>
          <a:ln>
            <a:noFill/>
          </a:ln>
        </p:spPr>
      </p:pic>
      <p:cxnSp>
        <p:nvCxnSpPr>
          <p:cNvPr id="1150" name="Shape 1150"/>
          <p:cNvCxnSpPr/>
          <p:nvPr/>
        </p:nvCxnSpPr>
        <p:spPr>
          <a:xfrm flipH="1">
            <a:off x="4155575" y="840250"/>
            <a:ext cx="1521600" cy="11400"/>
          </a:xfrm>
          <a:prstGeom prst="straightConnector1">
            <a:avLst/>
          </a:prstGeom>
          <a:noFill/>
          <a:ln cap="flat" cmpd="sng" w="38100">
            <a:solidFill>
              <a:srgbClr val="FF0000"/>
            </a:solidFill>
            <a:prstDash val="solid"/>
            <a:round/>
            <a:headEnd len="lg" w="lg" type="none"/>
            <a:tailEnd len="lg" w="lg" type="triangle"/>
          </a:ln>
        </p:spPr>
      </p:cxnSp>
      <p:sp>
        <p:nvSpPr>
          <p:cNvPr id="1151" name="Shape 1151"/>
          <p:cNvSpPr txBox="1"/>
          <p:nvPr/>
        </p:nvSpPr>
        <p:spPr>
          <a:xfrm>
            <a:off x="5779375" y="589900"/>
            <a:ext cx="2986200" cy="5121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Async</a:t>
            </a:r>
          </a:p>
        </p:txBody>
      </p:sp>
      <p:cxnSp>
        <p:nvCxnSpPr>
          <p:cNvPr id="1152" name="Shape 1152"/>
          <p:cNvCxnSpPr/>
          <p:nvPr/>
        </p:nvCxnSpPr>
        <p:spPr>
          <a:xfrm flipH="1">
            <a:off x="4155575" y="1878275"/>
            <a:ext cx="1521600" cy="11400"/>
          </a:xfrm>
          <a:prstGeom prst="straightConnector1">
            <a:avLst/>
          </a:prstGeom>
          <a:noFill/>
          <a:ln cap="flat" cmpd="sng" w="38100">
            <a:solidFill>
              <a:srgbClr val="FF0000"/>
            </a:solidFill>
            <a:prstDash val="solid"/>
            <a:round/>
            <a:headEnd len="lg" w="lg" type="none"/>
            <a:tailEnd len="lg" w="lg" type="triangle"/>
          </a:ln>
        </p:spPr>
      </p:cxnSp>
      <p:sp>
        <p:nvSpPr>
          <p:cNvPr id="1153" name="Shape 1153"/>
          <p:cNvSpPr txBox="1"/>
          <p:nvPr/>
        </p:nvSpPr>
        <p:spPr>
          <a:xfrm>
            <a:off x="5779375" y="1627925"/>
            <a:ext cx="2986200" cy="512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Lots of conditionals</a:t>
            </a:r>
          </a:p>
        </p:txBody>
      </p:sp>
      <p:cxnSp>
        <p:nvCxnSpPr>
          <p:cNvPr id="1154" name="Shape 1154"/>
          <p:cNvCxnSpPr>
            <a:stCxn id="1155" idx="1"/>
          </p:cNvCxnSpPr>
          <p:nvPr/>
        </p:nvCxnSpPr>
        <p:spPr>
          <a:xfrm flipH="1">
            <a:off x="5677300" y="3887125"/>
            <a:ext cx="1453200" cy="5700"/>
          </a:xfrm>
          <a:prstGeom prst="straightConnector1">
            <a:avLst/>
          </a:prstGeom>
          <a:noFill/>
          <a:ln cap="flat" cmpd="sng" w="38100">
            <a:solidFill>
              <a:srgbClr val="FF0000"/>
            </a:solidFill>
            <a:prstDash val="solid"/>
            <a:round/>
            <a:headEnd len="lg" w="lg" type="none"/>
            <a:tailEnd len="lg" w="lg" type="triangle"/>
          </a:ln>
        </p:spPr>
      </p:cxnSp>
      <p:sp>
        <p:nvSpPr>
          <p:cNvPr id="1155" name="Shape 1155"/>
          <p:cNvSpPr txBox="1"/>
          <p:nvPr/>
        </p:nvSpPr>
        <p:spPr>
          <a:xfrm>
            <a:off x="7130500" y="3631075"/>
            <a:ext cx="1839300" cy="512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Calls another method</a:t>
            </a:r>
          </a:p>
        </p:txBody>
      </p:sp>
      <p:cxnSp>
        <p:nvCxnSpPr>
          <p:cNvPr id="1156" name="Shape 1156"/>
          <p:cNvCxnSpPr>
            <a:stCxn id="1157" idx="1"/>
          </p:cNvCxnSpPr>
          <p:nvPr/>
        </p:nvCxnSpPr>
        <p:spPr>
          <a:xfrm flipH="1">
            <a:off x="5284700" y="3258925"/>
            <a:ext cx="1453200" cy="5700"/>
          </a:xfrm>
          <a:prstGeom prst="straightConnector1">
            <a:avLst/>
          </a:prstGeom>
          <a:noFill/>
          <a:ln cap="flat" cmpd="sng" w="38100">
            <a:solidFill>
              <a:srgbClr val="FF0000"/>
            </a:solidFill>
            <a:prstDash val="solid"/>
            <a:round/>
            <a:headEnd len="lg" w="lg" type="none"/>
            <a:tailEnd len="lg" w="lg" type="triangle"/>
          </a:ln>
        </p:spPr>
      </p:cxnSp>
      <p:sp>
        <p:nvSpPr>
          <p:cNvPr id="1157" name="Shape 1157"/>
          <p:cNvSpPr txBox="1"/>
          <p:nvPr/>
        </p:nvSpPr>
        <p:spPr>
          <a:xfrm>
            <a:off x="6737900" y="3002875"/>
            <a:ext cx="1839300" cy="512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Calls another method</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Shape 1162"/>
          <p:cNvSpPr txBox="1"/>
          <p:nvPr>
            <p:ph type="title"/>
          </p:nvPr>
        </p:nvSpPr>
        <p:spPr>
          <a:xfrm>
            <a:off x="1825225" y="185175"/>
            <a:ext cx="6468300" cy="48561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addAuthor</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'http://foo.com'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data</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data</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json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'Unknown'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indexOf</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split</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CEFC8F"/>
                </a:solidFill>
                <a:latin typeface="Roboto Mono"/>
                <a:ea typeface="Roboto Mono"/>
                <a:cs typeface="Roboto Mono"/>
                <a:sym typeface="Roboto Mono"/>
              </a:rPr>
              <a:t>${name[0]} ${names[1]}</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fetchPostsByAuthor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id</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solidFill>
                <a:srgbClr val="FFB5FF"/>
              </a:solidFill>
              <a:latin typeface="Roboto Mono"/>
              <a:ea typeface="Roboto Mono"/>
              <a:cs typeface="Roboto Mono"/>
              <a:sym typeface="Roboto Mono"/>
            </a:endParaRPr>
          </a:p>
        </p:txBody>
      </p:sp>
      <p:sp>
        <p:nvSpPr>
          <p:cNvPr id="1163" name="Shape 1163"/>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164" name="Shape 1164"/>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165" name="Shape 1165"/>
          <p:cNvSpPr txBox="1"/>
          <p:nvPr>
            <p:ph type="title"/>
          </p:nvPr>
        </p:nvSpPr>
        <p:spPr>
          <a:xfrm>
            <a:off x="2325925" y="1197100"/>
            <a:ext cx="5466900" cy="1209900"/>
          </a:xfrm>
          <a:prstGeom prst="rect">
            <a:avLst/>
          </a:prstGeom>
        </p:spPr>
        <p:txBody>
          <a:bodyPr anchorCtr="0" anchor="t" bIns="91425" lIns="91425" rIns="91425" tIns="91425">
            <a:noAutofit/>
          </a:bodyPr>
          <a:lstStyle/>
          <a:p>
            <a:pPr lvl="0" rtl="0">
              <a:spcBef>
                <a:spcPts val="0"/>
              </a:spcBef>
              <a:buNone/>
            </a:pPr>
            <a:r>
              <a:rPr lang="en" sz="3600"/>
              <a:t>Every test and every assertion is a statement of why code exists</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txBox="1"/>
          <p:nvPr>
            <p:ph type="title"/>
          </p:nvPr>
        </p:nvSpPr>
        <p:spPr>
          <a:xfrm>
            <a:off x="1825225" y="185175"/>
            <a:ext cx="6468300" cy="48561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addAuthor</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'http://foo.com'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data</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data</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json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'Unknown'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indexOf</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split</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CEFC8F"/>
                </a:solidFill>
                <a:latin typeface="Roboto Mono"/>
                <a:ea typeface="Roboto Mono"/>
                <a:cs typeface="Roboto Mono"/>
                <a:sym typeface="Roboto Mono"/>
              </a:rPr>
              <a:t>${name[0]} ${names[1]}</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fetchPostsByAuthor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id</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solidFill>
                <a:srgbClr val="FFB5FF"/>
              </a:solidFill>
              <a:latin typeface="Roboto Mono"/>
              <a:ea typeface="Roboto Mono"/>
              <a:cs typeface="Roboto Mono"/>
              <a:sym typeface="Roboto Mono"/>
            </a:endParaRPr>
          </a:p>
        </p:txBody>
      </p:sp>
      <p:sp>
        <p:nvSpPr>
          <p:cNvPr id="1171" name="Shape 1171"/>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172" name="Shape 1172"/>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173" name="Shape 1173"/>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spcBef>
                <a:spcPts val="0"/>
              </a:spcBef>
              <a:buNone/>
            </a:pPr>
            <a:r>
              <a:rPr lang="en" sz="3600"/>
              <a:t>If it’s hard to test</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Shape 1178"/>
          <p:cNvSpPr txBox="1"/>
          <p:nvPr>
            <p:ph type="title"/>
          </p:nvPr>
        </p:nvSpPr>
        <p:spPr>
          <a:xfrm>
            <a:off x="1825225" y="185175"/>
            <a:ext cx="6468300" cy="48561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addAuthor</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'http://foo.com'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data</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data</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json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'Unknown'</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indexOf</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split</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a:t>
            </a:r>
            <a:r>
              <a:rPr lang="en" sz="1200">
                <a:solidFill>
                  <a:srgbClr val="CEFC8F"/>
                </a:solidFill>
                <a:latin typeface="Roboto Mono"/>
                <a:ea typeface="Roboto Mono"/>
                <a:cs typeface="Roboto Mono"/>
                <a:sym typeface="Roboto Mono"/>
              </a:rPr>
              <a:t>${name[0]} ${names[1]}</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dispatchState</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name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fetchPostsByAuthor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author</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id</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solidFill>
                <a:srgbClr val="FFB5FF"/>
              </a:solidFill>
              <a:latin typeface="Roboto Mono"/>
              <a:ea typeface="Roboto Mono"/>
              <a:cs typeface="Roboto Mono"/>
              <a:sym typeface="Roboto Mono"/>
            </a:endParaRPr>
          </a:p>
        </p:txBody>
      </p:sp>
      <p:sp>
        <p:nvSpPr>
          <p:cNvPr id="1179" name="Shape 1179"/>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180" name="Shape 1180"/>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181" name="Shape 1181"/>
          <p:cNvSpPr txBox="1"/>
          <p:nvPr>
            <p:ph type="title"/>
          </p:nvPr>
        </p:nvSpPr>
        <p:spPr>
          <a:xfrm>
            <a:off x="2367450" y="1844297"/>
            <a:ext cx="4409100" cy="1209900"/>
          </a:xfrm>
          <a:prstGeom prst="rect">
            <a:avLst/>
          </a:prstGeom>
        </p:spPr>
        <p:txBody>
          <a:bodyPr anchorCtr="0" anchor="t" bIns="91425" lIns="91425" rIns="91425" tIns="91425">
            <a:noAutofit/>
          </a:bodyPr>
          <a:lstStyle/>
          <a:p>
            <a:pPr lvl="0">
              <a:spcBef>
                <a:spcPts val="0"/>
              </a:spcBef>
              <a:buNone/>
            </a:pPr>
            <a:r>
              <a:rPr lang="en" sz="3600"/>
              <a:t>If it’s hard to test,</a:t>
            </a:r>
          </a:p>
          <a:p>
            <a:pPr lvl="0" rtl="0">
              <a:spcBef>
                <a:spcPts val="0"/>
              </a:spcBef>
              <a:buNone/>
            </a:pPr>
            <a:r>
              <a:rPr lang="en" sz="3600"/>
              <a:t>make it easier to test</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Shape 1186"/>
          <p:cNvSpPr txBox="1"/>
          <p:nvPr>
            <p:ph type="title"/>
          </p:nvPr>
        </p:nvSpPr>
        <p:spPr>
          <a:xfrm>
            <a:off x="679150" y="912025"/>
            <a:ext cx="6468300" cy="3191700"/>
          </a:xfrm>
          <a:prstGeom prst="rect">
            <a:avLst/>
          </a:prstGeom>
        </p:spPr>
        <p:txBody>
          <a:bodyPr anchorCtr="0" anchor="t" bIns="91425" lIns="91425" rIns="91425" tIns="91425">
            <a:noAutofit/>
          </a:bodyPr>
          <a:lstStyle/>
          <a:p>
            <a:pPr lvl="0" rtl="0">
              <a:spcBef>
                <a:spcPts val="0"/>
              </a:spcBef>
              <a:buNone/>
            </a:pPr>
            <a:r>
              <a:rPr lang="en" sz="3600"/>
              <a:t>Mind</a:t>
            </a:r>
            <a:r>
              <a:rPr lang="en" sz="3600"/>
              <a:t>: </a:t>
            </a:r>
          </a:p>
        </p:txBody>
      </p:sp>
      <p:pic>
        <p:nvPicPr>
          <p:cNvPr descr="noun_62377.png" id="1187" name="Shape 1187"/>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nvSpPr>
        <p:spPr>
          <a:xfrm>
            <a:off x="407475" y="643000"/>
            <a:ext cx="7922100" cy="5940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chemeClr val="dk1"/>
                </a:solidFill>
              </a:rPr>
              <a:t>Woz Flow Chart:</a:t>
            </a: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Shape 1192"/>
          <p:cNvSpPr txBox="1"/>
          <p:nvPr>
            <p:ph type="title"/>
          </p:nvPr>
        </p:nvSpPr>
        <p:spPr>
          <a:xfrm>
            <a:off x="679150" y="912025"/>
            <a:ext cx="7802400" cy="3191700"/>
          </a:xfrm>
          <a:prstGeom prst="rect">
            <a:avLst/>
          </a:prstGeom>
        </p:spPr>
        <p:txBody>
          <a:bodyPr anchorCtr="0" anchor="t" bIns="91425" lIns="91425" rIns="91425" tIns="91425">
            <a:noAutofit/>
          </a:bodyPr>
          <a:lstStyle/>
          <a:p>
            <a:pPr lvl="0" rtl="0">
              <a:spcBef>
                <a:spcPts val="0"/>
              </a:spcBef>
              <a:buNone/>
            </a:pPr>
            <a:r>
              <a:rPr lang="en" sz="3600"/>
              <a:t>Mind: Not as important as you think </a:t>
            </a:r>
          </a:p>
        </p:txBody>
      </p:sp>
      <p:pic>
        <p:nvPicPr>
          <p:cNvPr descr="noun_62377.png" id="1193" name="Shape 1193"/>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Shape 1198"/>
          <p:cNvSpPr txBox="1"/>
          <p:nvPr>
            <p:ph type="title"/>
          </p:nvPr>
        </p:nvSpPr>
        <p:spPr>
          <a:xfrm>
            <a:off x="679150" y="912025"/>
            <a:ext cx="7802400" cy="3191700"/>
          </a:xfrm>
          <a:prstGeom prst="rect">
            <a:avLst/>
          </a:prstGeom>
        </p:spPr>
        <p:txBody>
          <a:bodyPr anchorCtr="0" anchor="t" bIns="91425" lIns="91425" rIns="91425" tIns="91425">
            <a:noAutofit/>
          </a:bodyPr>
          <a:lstStyle/>
          <a:p>
            <a:pPr lvl="0" rtl="0">
              <a:spcBef>
                <a:spcPts val="0"/>
              </a:spcBef>
              <a:buNone/>
            </a:pPr>
            <a:r>
              <a:rPr lang="en" sz="3600"/>
              <a:t>Mind: Not as important as you think </a:t>
            </a:r>
          </a:p>
        </p:txBody>
      </p:sp>
      <p:pic>
        <p:nvPicPr>
          <p:cNvPr descr="noun_62377.png" id="1199" name="Shape 1199"/>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200" name="Shape 1200"/>
          <p:cNvSpPr txBox="1"/>
          <p:nvPr/>
        </p:nvSpPr>
        <p:spPr>
          <a:xfrm>
            <a:off x="1549650" y="1374975"/>
            <a:ext cx="6044700" cy="30000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In Shakespeare:</a:t>
            </a:r>
          </a:p>
          <a:p>
            <a:pPr lvl="0" rtl="0">
              <a:spcBef>
                <a:spcPts val="0"/>
              </a:spcBef>
              <a:buNone/>
            </a:pPr>
            <a:r>
              <a:t/>
            </a:r>
            <a:endParaRPr sz="1800">
              <a:solidFill>
                <a:schemeClr val="dk1"/>
              </a:solidFill>
            </a:endParaRPr>
          </a:p>
          <a:p>
            <a:pPr lvl="0" rtl="0">
              <a:spcBef>
                <a:spcPts val="0"/>
              </a:spcBef>
              <a:buNone/>
            </a:pPr>
            <a:r>
              <a:rPr lang="en" sz="1800">
                <a:solidFill>
                  <a:schemeClr val="dk1"/>
                </a:solidFill>
              </a:rPr>
              <a:t>The top 10 most frequently occuring words make up 21.4% of all words.</a:t>
            </a:r>
          </a:p>
          <a:p>
            <a:pPr lvl="0" rtl="0">
              <a:spcBef>
                <a:spcPts val="0"/>
              </a:spcBef>
              <a:buNone/>
            </a:pPr>
            <a:br>
              <a:rPr lang="en" sz="1800">
                <a:solidFill>
                  <a:schemeClr val="dk1"/>
                </a:solidFill>
              </a:rPr>
            </a:br>
            <a:r>
              <a:rPr lang="en" sz="1800">
                <a:solidFill>
                  <a:schemeClr val="dk1"/>
                </a:solidFill>
              </a:rPr>
              <a:t>The top 100 most frequently occuring words make up 53.9% of all words.</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Shape 1205"/>
          <p:cNvSpPr txBox="1"/>
          <p:nvPr>
            <p:ph type="title"/>
          </p:nvPr>
        </p:nvSpPr>
        <p:spPr>
          <a:xfrm>
            <a:off x="679150" y="912025"/>
            <a:ext cx="7802400" cy="3191700"/>
          </a:xfrm>
          <a:prstGeom prst="rect">
            <a:avLst/>
          </a:prstGeom>
        </p:spPr>
        <p:txBody>
          <a:bodyPr anchorCtr="0" anchor="t" bIns="91425" lIns="91425" rIns="91425" tIns="91425">
            <a:noAutofit/>
          </a:bodyPr>
          <a:lstStyle/>
          <a:p>
            <a:pPr lvl="0">
              <a:spcBef>
                <a:spcPts val="0"/>
              </a:spcBef>
              <a:buNone/>
            </a:pPr>
            <a:r>
              <a:rPr lang="en" sz="3600"/>
              <a:t>Mind: Not as important as you think</a:t>
            </a:r>
          </a:p>
          <a:p>
            <a:pPr lvl="0">
              <a:spcBef>
                <a:spcPts val="0"/>
              </a:spcBef>
              <a:buNone/>
            </a:pPr>
            <a:r>
              <a:t/>
            </a:r>
            <a:endParaRPr sz="3600"/>
          </a:p>
          <a:p>
            <a:pPr lvl="0">
              <a:spcBef>
                <a:spcPts val="0"/>
              </a:spcBef>
              <a:buNone/>
            </a:pPr>
            <a:r>
              <a:rPr lang="en" sz="3600"/>
              <a:t>✔ Basics</a:t>
            </a:r>
          </a:p>
          <a:p>
            <a:pPr lvl="0">
              <a:spcBef>
                <a:spcPts val="0"/>
              </a:spcBef>
              <a:buNone/>
            </a:pPr>
            <a:r>
              <a:rPr lang="en" sz="3600"/>
              <a:t>✔ Things work (at least it seems so)</a:t>
            </a:r>
          </a:p>
          <a:p>
            <a:pPr lvl="0" rtl="0">
              <a:spcBef>
                <a:spcPts val="0"/>
              </a:spcBef>
              <a:buNone/>
            </a:pPr>
            <a:r>
              <a:rPr lang="en" sz="3600"/>
              <a:t>✔ Learning by reading/doing</a:t>
            </a:r>
          </a:p>
        </p:txBody>
      </p:sp>
      <p:pic>
        <p:nvPicPr>
          <p:cNvPr descr="noun_62377.png" id="1206" name="Shape 1206"/>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Shape 1211"/>
          <p:cNvSpPr txBox="1"/>
          <p:nvPr>
            <p:ph type="title"/>
          </p:nvPr>
        </p:nvSpPr>
        <p:spPr>
          <a:xfrm>
            <a:off x="1175975" y="169200"/>
            <a:ext cx="7802400" cy="779700"/>
          </a:xfrm>
          <a:prstGeom prst="rect">
            <a:avLst/>
          </a:prstGeom>
        </p:spPr>
        <p:txBody>
          <a:bodyPr anchorCtr="0" anchor="t" bIns="91425" lIns="91425" rIns="91425" tIns="91425">
            <a:noAutofit/>
          </a:bodyPr>
          <a:lstStyle/>
          <a:p>
            <a:pPr lvl="0" rtl="0">
              <a:spcBef>
                <a:spcPts val="0"/>
              </a:spcBef>
              <a:buNone/>
            </a:pPr>
            <a:r>
              <a:rPr lang="en" sz="3600"/>
              <a:t>Relationships between parts</a:t>
            </a:r>
          </a:p>
        </p:txBody>
      </p:sp>
      <p:pic>
        <p:nvPicPr>
          <p:cNvPr descr="noun_62377.png" id="1212" name="Shape 1212"/>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Shape 1217"/>
          <p:cNvSpPr txBox="1"/>
          <p:nvPr>
            <p:ph type="title"/>
          </p:nvPr>
        </p:nvSpPr>
        <p:spPr>
          <a:xfrm>
            <a:off x="679150" y="912025"/>
            <a:ext cx="7802400" cy="779700"/>
          </a:xfrm>
          <a:prstGeom prst="rect">
            <a:avLst/>
          </a:prstGeom>
        </p:spPr>
        <p:txBody>
          <a:bodyPr anchorCtr="0" anchor="t" bIns="91425" lIns="91425" rIns="91425" tIns="91425">
            <a:noAutofit/>
          </a:bodyPr>
          <a:lstStyle/>
          <a:p>
            <a:pPr lvl="0" rtl="0">
              <a:spcBef>
                <a:spcPts val="0"/>
              </a:spcBef>
              <a:buNone/>
            </a:pPr>
            <a:r>
              <a:rPr lang="en" sz="3600"/>
              <a:t>Relationships between parts</a:t>
            </a:r>
          </a:p>
        </p:txBody>
      </p:sp>
      <p:pic>
        <p:nvPicPr>
          <p:cNvPr descr="noun_62377.png" id="1218" name="Shape 1218"/>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grpSp>
        <p:nvGrpSpPr>
          <p:cNvPr id="1219" name="Shape 1219"/>
          <p:cNvGrpSpPr/>
          <p:nvPr/>
        </p:nvGrpSpPr>
        <p:grpSpPr>
          <a:xfrm>
            <a:off x="875284" y="2021075"/>
            <a:ext cx="7412966" cy="2183000"/>
            <a:chOff x="679150" y="2032425"/>
            <a:chExt cx="6997325" cy="2183000"/>
          </a:xfrm>
        </p:grpSpPr>
        <p:sp>
          <p:nvSpPr>
            <p:cNvPr id="1220" name="Shape 1220"/>
            <p:cNvSpPr txBox="1"/>
            <p:nvPr/>
          </p:nvSpPr>
          <p:spPr>
            <a:xfrm>
              <a:off x="679150" y="2032425"/>
              <a:ext cx="1351200" cy="5790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DNS Server</a:t>
              </a:r>
            </a:p>
          </p:txBody>
        </p:sp>
        <p:sp>
          <p:nvSpPr>
            <p:cNvPr id="1221" name="Shape 1221"/>
            <p:cNvSpPr txBox="1"/>
            <p:nvPr/>
          </p:nvSpPr>
          <p:spPr>
            <a:xfrm>
              <a:off x="2739075" y="2032425"/>
              <a:ext cx="1351200" cy="5790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Server</a:t>
              </a:r>
            </a:p>
          </p:txBody>
        </p:sp>
        <p:sp>
          <p:nvSpPr>
            <p:cNvPr id="1222" name="Shape 1222"/>
            <p:cNvSpPr txBox="1"/>
            <p:nvPr/>
          </p:nvSpPr>
          <p:spPr>
            <a:xfrm>
              <a:off x="4652900" y="2032425"/>
              <a:ext cx="1351200" cy="5790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Nginx/Apache</a:t>
              </a:r>
            </a:p>
          </p:txBody>
        </p:sp>
        <p:sp>
          <p:nvSpPr>
            <p:cNvPr id="1223" name="Shape 1223"/>
            <p:cNvSpPr txBox="1"/>
            <p:nvPr/>
          </p:nvSpPr>
          <p:spPr>
            <a:xfrm>
              <a:off x="6325275" y="2734650"/>
              <a:ext cx="1351200" cy="5790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Index file (backend)</a:t>
              </a:r>
            </a:p>
          </p:txBody>
        </p:sp>
        <p:sp>
          <p:nvSpPr>
            <p:cNvPr id="1224" name="Shape 1224"/>
            <p:cNvSpPr txBox="1"/>
            <p:nvPr/>
          </p:nvSpPr>
          <p:spPr>
            <a:xfrm>
              <a:off x="4866875" y="3636425"/>
              <a:ext cx="993600" cy="5790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Router</a:t>
              </a:r>
            </a:p>
          </p:txBody>
        </p:sp>
        <p:sp>
          <p:nvSpPr>
            <p:cNvPr id="1225" name="Shape 1225"/>
            <p:cNvSpPr txBox="1"/>
            <p:nvPr/>
          </p:nvSpPr>
          <p:spPr>
            <a:xfrm>
              <a:off x="2739075" y="3636425"/>
              <a:ext cx="1351200" cy="5790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Render DOM</a:t>
              </a:r>
            </a:p>
          </p:txBody>
        </p:sp>
        <p:sp>
          <p:nvSpPr>
            <p:cNvPr id="1226" name="Shape 1226"/>
            <p:cNvSpPr txBox="1"/>
            <p:nvPr/>
          </p:nvSpPr>
          <p:spPr>
            <a:xfrm>
              <a:off x="768224" y="3542550"/>
              <a:ext cx="1150800" cy="5790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JavaScript and CSS</a:t>
              </a:r>
            </a:p>
          </p:txBody>
        </p:sp>
        <p:cxnSp>
          <p:nvCxnSpPr>
            <p:cNvPr id="1227" name="Shape 1227"/>
            <p:cNvCxnSpPr/>
            <p:nvPr/>
          </p:nvCxnSpPr>
          <p:spPr>
            <a:xfrm>
              <a:off x="1918900" y="2225475"/>
              <a:ext cx="760800" cy="0"/>
            </a:xfrm>
            <a:prstGeom prst="straightConnector1">
              <a:avLst/>
            </a:prstGeom>
            <a:noFill/>
            <a:ln cap="flat" cmpd="sng" w="28575">
              <a:solidFill>
                <a:srgbClr val="FF0000"/>
              </a:solidFill>
              <a:prstDash val="solid"/>
              <a:round/>
              <a:headEnd len="lg" w="lg" type="none"/>
              <a:tailEnd len="lg" w="lg" type="triangle"/>
            </a:ln>
          </p:spPr>
        </p:cxnSp>
        <p:cxnSp>
          <p:nvCxnSpPr>
            <p:cNvPr id="1228" name="Shape 1228"/>
            <p:cNvCxnSpPr/>
            <p:nvPr/>
          </p:nvCxnSpPr>
          <p:spPr>
            <a:xfrm>
              <a:off x="3663500" y="2225475"/>
              <a:ext cx="760800" cy="0"/>
            </a:xfrm>
            <a:prstGeom prst="straightConnector1">
              <a:avLst/>
            </a:prstGeom>
            <a:noFill/>
            <a:ln cap="flat" cmpd="sng" w="28575">
              <a:solidFill>
                <a:srgbClr val="FF0000"/>
              </a:solidFill>
              <a:prstDash val="solid"/>
              <a:round/>
              <a:headEnd len="lg" w="lg" type="none"/>
              <a:tailEnd len="lg" w="lg" type="triangle"/>
            </a:ln>
          </p:spPr>
        </p:cxnSp>
        <p:cxnSp>
          <p:nvCxnSpPr>
            <p:cNvPr id="1229" name="Shape 1229"/>
            <p:cNvCxnSpPr/>
            <p:nvPr/>
          </p:nvCxnSpPr>
          <p:spPr>
            <a:xfrm>
              <a:off x="5574975" y="2483325"/>
              <a:ext cx="702300" cy="327600"/>
            </a:xfrm>
            <a:prstGeom prst="straightConnector1">
              <a:avLst/>
            </a:prstGeom>
            <a:noFill/>
            <a:ln cap="flat" cmpd="sng" w="28575">
              <a:solidFill>
                <a:srgbClr val="FF0000"/>
              </a:solidFill>
              <a:prstDash val="solid"/>
              <a:round/>
              <a:headEnd len="lg" w="lg" type="none"/>
              <a:tailEnd len="lg" w="lg" type="triangle"/>
            </a:ln>
          </p:spPr>
        </p:cxnSp>
        <p:cxnSp>
          <p:nvCxnSpPr>
            <p:cNvPr id="1230" name="Shape 1230"/>
            <p:cNvCxnSpPr/>
            <p:nvPr/>
          </p:nvCxnSpPr>
          <p:spPr>
            <a:xfrm flipH="1">
              <a:off x="5711200" y="3497125"/>
              <a:ext cx="601800" cy="272400"/>
            </a:xfrm>
            <a:prstGeom prst="straightConnector1">
              <a:avLst/>
            </a:prstGeom>
            <a:noFill/>
            <a:ln cap="flat" cmpd="sng" w="28575">
              <a:solidFill>
                <a:srgbClr val="FF0000"/>
              </a:solidFill>
              <a:prstDash val="solid"/>
              <a:round/>
              <a:headEnd len="lg" w="lg" type="none"/>
              <a:tailEnd len="lg" w="lg" type="triangle"/>
            </a:ln>
          </p:spPr>
        </p:cxnSp>
        <p:cxnSp>
          <p:nvCxnSpPr>
            <p:cNvPr id="1231" name="Shape 1231"/>
            <p:cNvCxnSpPr>
              <a:endCxn id="1226" idx="3"/>
            </p:cNvCxnSpPr>
            <p:nvPr/>
          </p:nvCxnSpPr>
          <p:spPr>
            <a:xfrm rot="10800000">
              <a:off x="1919024" y="3832050"/>
              <a:ext cx="719100" cy="17700"/>
            </a:xfrm>
            <a:prstGeom prst="straightConnector1">
              <a:avLst/>
            </a:prstGeom>
            <a:noFill/>
            <a:ln cap="flat" cmpd="sng" w="28575">
              <a:solidFill>
                <a:srgbClr val="FF0000"/>
              </a:solidFill>
              <a:prstDash val="solid"/>
              <a:round/>
              <a:headEnd len="lg" w="lg" type="none"/>
              <a:tailEnd len="lg" w="lg" type="triangle"/>
            </a:ln>
          </p:spPr>
        </p:cxnSp>
        <p:cxnSp>
          <p:nvCxnSpPr>
            <p:cNvPr id="1232" name="Shape 1232"/>
            <p:cNvCxnSpPr/>
            <p:nvPr/>
          </p:nvCxnSpPr>
          <p:spPr>
            <a:xfrm rot="10800000">
              <a:off x="4128775" y="3849725"/>
              <a:ext cx="699600" cy="0"/>
            </a:xfrm>
            <a:prstGeom prst="straightConnector1">
              <a:avLst/>
            </a:prstGeom>
            <a:noFill/>
            <a:ln cap="flat" cmpd="sng" w="28575">
              <a:solidFill>
                <a:srgbClr val="FF0000"/>
              </a:solidFill>
              <a:prstDash val="solid"/>
              <a:round/>
              <a:headEnd len="lg" w="lg" type="none"/>
              <a:tailEnd len="lg" w="lg" type="triangle"/>
            </a:ln>
          </p:spPr>
        </p:cxn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Shape 1237"/>
          <p:cNvSpPr txBox="1"/>
          <p:nvPr>
            <p:ph type="title"/>
          </p:nvPr>
        </p:nvSpPr>
        <p:spPr>
          <a:xfrm>
            <a:off x="679150" y="912025"/>
            <a:ext cx="7802400" cy="779700"/>
          </a:xfrm>
          <a:prstGeom prst="rect">
            <a:avLst/>
          </a:prstGeom>
        </p:spPr>
        <p:txBody>
          <a:bodyPr anchorCtr="0" anchor="t" bIns="91425" lIns="91425" rIns="91425" tIns="91425">
            <a:noAutofit/>
          </a:bodyPr>
          <a:lstStyle/>
          <a:p>
            <a:pPr lvl="0" rtl="0">
              <a:spcBef>
                <a:spcPts val="0"/>
              </a:spcBef>
              <a:buNone/>
            </a:pPr>
            <a:r>
              <a:rPr lang="en" sz="3600"/>
              <a:t>Relationships between parts</a:t>
            </a:r>
          </a:p>
        </p:txBody>
      </p:sp>
      <p:pic>
        <p:nvPicPr>
          <p:cNvPr descr="noun_62377.png" id="1238" name="Shape 1238"/>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239" name="Shape 1239"/>
          <p:cNvSpPr txBox="1"/>
          <p:nvPr/>
        </p:nvSpPr>
        <p:spPr>
          <a:xfrm>
            <a:off x="783450" y="1737200"/>
            <a:ext cx="2112000" cy="27591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FFFFF"/>
                </a:solidFill>
              </a:rPr>
              <a:t>/etc</a:t>
            </a:r>
          </a:p>
          <a:p>
            <a:pPr lvl="0">
              <a:spcBef>
                <a:spcPts val="0"/>
              </a:spcBef>
              <a:buNone/>
            </a:pPr>
            <a:r>
              <a:t/>
            </a:r>
            <a:endParaRPr sz="2400">
              <a:solidFill>
                <a:srgbClr val="FFFFFF"/>
              </a:solidFill>
            </a:endParaRPr>
          </a:p>
          <a:p>
            <a:pPr lvl="0">
              <a:spcBef>
                <a:spcPts val="0"/>
              </a:spcBef>
              <a:buNone/>
            </a:pPr>
            <a:r>
              <a:rPr lang="en" sz="2400">
                <a:solidFill>
                  <a:srgbClr val="FFFFFF"/>
                </a:solidFill>
              </a:rPr>
              <a:t>/var</a:t>
            </a:r>
          </a:p>
          <a:p>
            <a:pPr lvl="0">
              <a:spcBef>
                <a:spcPts val="0"/>
              </a:spcBef>
              <a:buNone/>
            </a:pPr>
            <a:r>
              <a:t/>
            </a:r>
            <a:endParaRPr sz="2400">
              <a:solidFill>
                <a:srgbClr val="FFFFFF"/>
              </a:solidFill>
            </a:endParaRPr>
          </a:p>
          <a:p>
            <a:pPr lvl="0">
              <a:spcBef>
                <a:spcPts val="0"/>
              </a:spcBef>
              <a:buNone/>
            </a:pPr>
            <a:r>
              <a:rPr lang="en" sz="2400">
                <a:solidFill>
                  <a:srgbClr val="FFFFFF"/>
                </a:solidFill>
              </a:rPr>
              <a:t>/sys</a:t>
            </a:r>
          </a:p>
          <a:p>
            <a:pPr lvl="0">
              <a:spcBef>
                <a:spcPts val="0"/>
              </a:spcBef>
              <a:buNone/>
            </a:pPr>
            <a:r>
              <a:t/>
            </a:r>
            <a:endParaRPr sz="2400">
              <a:solidFill>
                <a:srgbClr val="FFFFFF"/>
              </a:solidFill>
            </a:endParaRPr>
          </a:p>
        </p:txBody>
      </p:sp>
      <p:sp>
        <p:nvSpPr>
          <p:cNvPr id="1240" name="Shape 1240"/>
          <p:cNvSpPr txBox="1"/>
          <p:nvPr/>
        </p:nvSpPr>
        <p:spPr>
          <a:xfrm>
            <a:off x="3458250" y="1737200"/>
            <a:ext cx="2112000" cy="27591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/sbin</a:t>
            </a:r>
          </a:p>
          <a:p>
            <a:pPr lvl="0" rtl="0">
              <a:spcBef>
                <a:spcPts val="0"/>
              </a:spcBef>
              <a:buNone/>
            </a:pPr>
            <a:r>
              <a:t/>
            </a:r>
            <a:endParaRPr sz="2400">
              <a:solidFill>
                <a:srgbClr val="FFFFFF"/>
              </a:solidFill>
            </a:endParaRPr>
          </a:p>
          <a:p>
            <a:pPr lvl="0" rtl="0">
              <a:spcBef>
                <a:spcPts val="0"/>
              </a:spcBef>
              <a:buNone/>
            </a:pPr>
            <a:r>
              <a:rPr lang="en" sz="2400">
                <a:solidFill>
                  <a:srgbClr val="FFFFFF"/>
                </a:solidFill>
              </a:rPr>
              <a:t>/usr</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pic>
        <p:nvPicPr>
          <p:cNvPr descr="noun_11983.png" id="1245" name="Shape 1245"/>
          <p:cNvPicPr preferRelativeResize="0"/>
          <p:nvPr/>
        </p:nvPicPr>
        <p:blipFill>
          <a:blip r:embed="rId3">
            <a:alphaModFix/>
          </a:blip>
          <a:stretch>
            <a:fillRect/>
          </a:stretch>
        </p:blipFill>
        <p:spPr>
          <a:xfrm>
            <a:off x="2661512" y="661262"/>
            <a:ext cx="3820974" cy="382097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pic>
        <p:nvPicPr>
          <p:cNvPr descr="noun_1006533_cc.png" id="1250" name="Shape 1250"/>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
        <p:nvSpPr>
          <p:cNvPr id="1251" name="Shape 1251"/>
          <p:cNvSpPr txBox="1"/>
          <p:nvPr>
            <p:ph type="title"/>
          </p:nvPr>
        </p:nvSpPr>
        <p:spPr>
          <a:xfrm>
            <a:off x="1424375" y="0"/>
            <a:ext cx="6468300" cy="786300"/>
          </a:xfrm>
          <a:prstGeom prst="rect">
            <a:avLst/>
          </a:prstGeom>
        </p:spPr>
        <p:txBody>
          <a:bodyPr anchorCtr="0" anchor="t" bIns="91425" lIns="91425" rIns="91425" tIns="91425">
            <a:noAutofit/>
          </a:bodyPr>
          <a:lstStyle/>
          <a:p>
            <a:pPr lvl="0" rtl="0">
              <a:spcBef>
                <a:spcPts val="0"/>
              </a:spcBef>
              <a:buNone/>
            </a:pPr>
            <a:r>
              <a:rPr lang="en" sz="3600"/>
              <a:t>Make Code Beautiful</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Shape 1256"/>
          <p:cNvSpPr txBox="1"/>
          <p:nvPr/>
        </p:nvSpPr>
        <p:spPr>
          <a:xfrm>
            <a:off x="1292075" y="146025"/>
            <a:ext cx="7851900" cy="5054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100">
                <a:solidFill>
                  <a:srgbClr val="FFB5FF"/>
                </a:solidFill>
                <a:latin typeface="Roboto Mono"/>
                <a:ea typeface="Roboto Mono"/>
                <a:cs typeface="Roboto Mono"/>
                <a:sym typeface="Roboto Mono"/>
              </a:rPr>
              <a:t>function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formatPathStr</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defaultPath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var</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We need to check if they want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/tmp/</a:t>
            </a:r>
            <a:r>
              <a:rPr lang="en" sz="1100">
                <a:solidFill>
                  <a:srgbClr val="AFFB98"/>
                </a:solidFill>
                <a:latin typeface="Roboto Mono"/>
                <a:ea typeface="Roboto Mono"/>
                <a:cs typeface="Roboto Mono"/>
                <a:sym typeface="Roboto Mono"/>
              </a:rPr>
              <a:t>) &amp;&amp; (</a:t>
            </a:r>
            <a:r>
              <a:rPr lang="en" sz="1100">
                <a:solidFill>
                  <a:srgbClr val="F3F3F9"/>
                </a:solidFill>
                <a:latin typeface="Roboto Mono"/>
                <a:ea typeface="Roboto Mono"/>
                <a:cs typeface="Roboto Mono"/>
                <a:sym typeface="Roboto Mono"/>
              </a:rPr>
              <a:t>defaultPath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//Promise</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/user/</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send</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'/zone3'</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This goes on and on</a:t>
            </a:r>
          </a:p>
          <a:p>
            <a:pPr lvl="0" rtl="0">
              <a:lnSpc>
                <a:spcPct val="115000"/>
              </a:lnSpc>
              <a:spcBef>
                <a:spcPts val="0"/>
              </a:spcBef>
              <a:buNone/>
            </a:pPr>
            <a:r>
              <a:t/>
            </a:r>
            <a:endParaRPr i="1" sz="1100">
              <a:solidFill>
                <a:srgbClr val="CBCCD9"/>
              </a:solidFill>
              <a:latin typeface="Roboto Mono"/>
              <a:ea typeface="Roboto Mono"/>
              <a:cs typeface="Roboto Mono"/>
              <a:sym typeface="Roboto Mono"/>
            </a:endParaRP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name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'/zone5/'</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AFFB98"/>
                </a:solidFill>
                <a:latin typeface="Roboto Mono"/>
                <a:ea typeface="Roboto Mono"/>
                <a:cs typeface="Roboto Mono"/>
                <a:sym typeface="Roboto Mono"/>
              </a:rPr>
              <a:t>}</a:t>
            </a:r>
          </a:p>
        </p:txBody>
      </p:sp>
      <p:pic>
        <p:nvPicPr>
          <p:cNvPr descr="noun_1006533_cc.png" id="1257" name="Shape 1257"/>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pic>
        <p:nvPicPr>
          <p:cNvPr descr="Samuel_Johnson_by_Joshua_Reynolds_2.png" id="1262" name="Shape 1262"/>
          <p:cNvPicPr preferRelativeResize="0"/>
          <p:nvPr/>
        </p:nvPicPr>
        <p:blipFill>
          <a:blip r:embed="rId3">
            <a:alphaModFix/>
          </a:blip>
          <a:stretch>
            <a:fillRect/>
          </a:stretch>
        </p:blipFill>
        <p:spPr>
          <a:xfrm>
            <a:off x="1447800" y="0"/>
            <a:ext cx="5100582" cy="5143499"/>
          </a:xfrm>
          <a:prstGeom prst="rect">
            <a:avLst/>
          </a:prstGeom>
          <a:noFill/>
          <a:ln>
            <a:noFill/>
          </a:ln>
        </p:spPr>
      </p:pic>
      <p:pic>
        <p:nvPicPr>
          <p:cNvPr descr="noun_1006533_cc.png" id="1263" name="Shape 1263"/>
          <p:cNvPicPr preferRelativeResize="0"/>
          <p:nvPr/>
        </p:nvPicPr>
        <p:blipFill rotWithShape="1">
          <a:blip r:embed="rId4">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nvSpPr>
        <p:spPr>
          <a:xfrm>
            <a:off x="407475" y="643000"/>
            <a:ext cx="7922100" cy="5940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chemeClr val="dk1"/>
                </a:solidFill>
              </a:rPr>
              <a:t>Woz Flow Chart:</a:t>
            </a:r>
          </a:p>
        </p:txBody>
      </p:sp>
      <p:sp>
        <p:nvSpPr>
          <p:cNvPr id="114" name="Shape 114"/>
          <p:cNvSpPr/>
          <p:nvPr/>
        </p:nvSpPr>
        <p:spPr>
          <a:xfrm>
            <a:off x="3772298" y="2504225"/>
            <a:ext cx="1385400" cy="6684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rgbClr val="FFFFFF"/>
                </a:solidFill>
              </a:rPr>
              <a:t>Be A Genius</a:t>
            </a:r>
          </a:p>
        </p:txBody>
      </p:sp>
      <p:cxnSp>
        <p:nvCxnSpPr>
          <p:cNvPr id="115" name="Shape 115"/>
          <p:cNvCxnSpPr>
            <a:stCxn id="114" idx="2"/>
          </p:cNvCxnSpPr>
          <p:nvPr/>
        </p:nvCxnSpPr>
        <p:spPr>
          <a:xfrm flipH="1">
            <a:off x="4450598" y="3172625"/>
            <a:ext cx="14400" cy="755400"/>
          </a:xfrm>
          <a:prstGeom prst="straightConnector1">
            <a:avLst/>
          </a:prstGeom>
          <a:noFill/>
          <a:ln cap="flat" cmpd="sng" w="28575">
            <a:solidFill>
              <a:srgbClr val="FFFFFF"/>
            </a:solidFill>
            <a:prstDash val="solid"/>
            <a:round/>
            <a:headEnd len="lg" w="lg" type="none"/>
            <a:tailEnd len="lg" w="lg" type="triangle"/>
          </a:ln>
        </p:spPr>
      </p:cxnSp>
      <p:sp>
        <p:nvSpPr>
          <p:cNvPr id="116" name="Shape 116"/>
          <p:cNvSpPr/>
          <p:nvPr/>
        </p:nvSpPr>
        <p:spPr>
          <a:xfrm>
            <a:off x="3765050" y="4024090"/>
            <a:ext cx="1385400" cy="6684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rgbClr val="FFFFFF"/>
                </a:solidFill>
              </a:rPr>
              <a:t>Build Stuff</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pic>
        <p:nvPicPr>
          <p:cNvPr descr="Samuel_Johnson_by_Joshua_Reynolds_2.png" id="1268" name="Shape 1268"/>
          <p:cNvPicPr preferRelativeResize="0"/>
          <p:nvPr/>
        </p:nvPicPr>
        <p:blipFill>
          <a:blip r:embed="rId3">
            <a:alphaModFix/>
          </a:blip>
          <a:stretch>
            <a:fillRect/>
          </a:stretch>
        </p:blipFill>
        <p:spPr>
          <a:xfrm>
            <a:off x="1447800" y="0"/>
            <a:ext cx="5100582" cy="5143499"/>
          </a:xfrm>
          <a:prstGeom prst="rect">
            <a:avLst/>
          </a:prstGeom>
          <a:noFill/>
          <a:ln>
            <a:noFill/>
          </a:ln>
        </p:spPr>
      </p:pic>
      <p:pic>
        <p:nvPicPr>
          <p:cNvPr descr="noun_1006533_cc.png" id="1269" name="Shape 1269"/>
          <p:cNvPicPr preferRelativeResize="0"/>
          <p:nvPr/>
        </p:nvPicPr>
        <p:blipFill rotWithShape="1">
          <a:blip r:embed="rId4">
            <a:alphaModFix/>
          </a:blip>
          <a:srcRect b="36930" l="0" r="0" t="26648"/>
          <a:stretch/>
        </p:blipFill>
        <p:spPr>
          <a:xfrm>
            <a:off x="-22927" y="146012"/>
            <a:ext cx="1315000" cy="478924"/>
          </a:xfrm>
          <a:prstGeom prst="rect">
            <a:avLst/>
          </a:prstGeom>
          <a:noFill/>
          <a:ln>
            <a:noFill/>
          </a:ln>
        </p:spPr>
      </p:pic>
      <p:sp>
        <p:nvSpPr>
          <p:cNvPr id="1270" name="Shape 1270"/>
          <p:cNvSpPr txBox="1"/>
          <p:nvPr/>
        </p:nvSpPr>
        <p:spPr>
          <a:xfrm>
            <a:off x="5016425" y="146025"/>
            <a:ext cx="2463900" cy="7629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FFFF"/>
                </a:solidFill>
              </a:rPr>
              <a:t>?????</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pic>
        <p:nvPicPr>
          <p:cNvPr descr="Doctor Samuel Johnson ?1772 Sir Joshua Reynolds 1723-1792 Purchased 1871 http://www.tate.org.uk/art/work/N00887" id="1275" name="Shape 1275"/>
          <p:cNvPicPr preferRelativeResize="0"/>
          <p:nvPr/>
        </p:nvPicPr>
        <p:blipFill rotWithShape="1">
          <a:blip r:embed="rId3">
            <a:alphaModFix/>
          </a:blip>
          <a:srcRect b="327" l="0" r="0" t="337"/>
          <a:stretch/>
        </p:blipFill>
        <p:spPr>
          <a:xfrm>
            <a:off x="1447799" y="0"/>
            <a:ext cx="5100582" cy="5143498"/>
          </a:xfrm>
          <a:prstGeom prst="rect">
            <a:avLst/>
          </a:prstGeom>
          <a:noFill/>
          <a:ln>
            <a:noFill/>
          </a:ln>
        </p:spPr>
      </p:pic>
      <p:pic>
        <p:nvPicPr>
          <p:cNvPr descr="noun_1006533_cc.png" id="1276" name="Shape 1276"/>
          <p:cNvPicPr preferRelativeResize="0"/>
          <p:nvPr/>
        </p:nvPicPr>
        <p:blipFill rotWithShape="1">
          <a:blip r:embed="rId4">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Shape 1281"/>
          <p:cNvSpPr txBox="1"/>
          <p:nvPr/>
        </p:nvSpPr>
        <p:spPr>
          <a:xfrm>
            <a:off x="1292075" y="146025"/>
            <a:ext cx="7851900" cy="5054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100">
                <a:solidFill>
                  <a:srgbClr val="FFB5FF"/>
                </a:solidFill>
                <a:latin typeface="Roboto Mono"/>
                <a:ea typeface="Roboto Mono"/>
                <a:cs typeface="Roboto Mono"/>
                <a:sym typeface="Roboto Mono"/>
              </a:rPr>
              <a:t>function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formatPathStr</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defaultPath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var</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We need to check if they want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/tmp/</a:t>
            </a:r>
            <a:r>
              <a:rPr lang="en" sz="1100">
                <a:solidFill>
                  <a:srgbClr val="AFFB98"/>
                </a:solidFill>
                <a:latin typeface="Roboto Mono"/>
                <a:ea typeface="Roboto Mono"/>
                <a:cs typeface="Roboto Mono"/>
                <a:sym typeface="Roboto Mono"/>
              </a:rPr>
              <a:t>) &amp;&amp; (</a:t>
            </a:r>
            <a:r>
              <a:rPr lang="en" sz="1100">
                <a:solidFill>
                  <a:srgbClr val="F3F3F9"/>
                </a:solidFill>
                <a:latin typeface="Roboto Mono"/>
                <a:ea typeface="Roboto Mono"/>
                <a:cs typeface="Roboto Mono"/>
                <a:sym typeface="Roboto Mono"/>
              </a:rPr>
              <a:t>defaultPath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//Promise</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/user/</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send</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'/zone3'</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This goes on and on</a:t>
            </a:r>
          </a:p>
          <a:p>
            <a:pPr lvl="0" rtl="0">
              <a:lnSpc>
                <a:spcPct val="115000"/>
              </a:lnSpc>
              <a:spcBef>
                <a:spcPts val="0"/>
              </a:spcBef>
              <a:buNone/>
            </a:pPr>
            <a:r>
              <a:t/>
            </a:r>
            <a:endParaRPr i="1" sz="1100">
              <a:solidFill>
                <a:srgbClr val="CBCCD9"/>
              </a:solidFill>
              <a:latin typeface="Roboto Mono"/>
              <a:ea typeface="Roboto Mono"/>
              <a:cs typeface="Roboto Mono"/>
              <a:sym typeface="Roboto Mono"/>
            </a:endParaRP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name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'/zone5/'</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AFFB98"/>
                </a:solidFill>
                <a:latin typeface="Roboto Mono"/>
                <a:ea typeface="Roboto Mono"/>
                <a:cs typeface="Roboto Mono"/>
                <a:sym typeface="Roboto Mono"/>
              </a:rPr>
              <a:t>}</a:t>
            </a:r>
          </a:p>
        </p:txBody>
      </p:sp>
      <p:pic>
        <p:nvPicPr>
          <p:cNvPr descr="noun_1006533_cc.png" id="1282" name="Shape 1282"/>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Shape 1287"/>
          <p:cNvSpPr txBox="1"/>
          <p:nvPr/>
        </p:nvSpPr>
        <p:spPr>
          <a:xfrm>
            <a:off x="1292075" y="146025"/>
            <a:ext cx="7851900" cy="5054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100">
                <a:solidFill>
                  <a:srgbClr val="FFB5FF"/>
                </a:solidFill>
                <a:latin typeface="Roboto Mono"/>
                <a:ea typeface="Roboto Mono"/>
                <a:cs typeface="Roboto Mono"/>
                <a:sym typeface="Roboto Mono"/>
              </a:rPr>
              <a:t>function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formatPathStr</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defaultPath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var</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We need to check if they want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/tmp/</a:t>
            </a:r>
            <a:r>
              <a:rPr lang="en" sz="1100">
                <a:solidFill>
                  <a:srgbClr val="AFFB98"/>
                </a:solidFill>
                <a:latin typeface="Roboto Mono"/>
                <a:ea typeface="Roboto Mono"/>
                <a:cs typeface="Roboto Mono"/>
                <a:sym typeface="Roboto Mono"/>
              </a:rPr>
              <a:t>) &amp;&amp; (</a:t>
            </a:r>
            <a:r>
              <a:rPr lang="en" sz="1100">
                <a:solidFill>
                  <a:srgbClr val="F3F3F9"/>
                </a:solidFill>
                <a:latin typeface="Roboto Mono"/>
                <a:ea typeface="Roboto Mono"/>
                <a:cs typeface="Roboto Mono"/>
                <a:sym typeface="Roboto Mono"/>
              </a:rPr>
              <a:t>defaultPath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//Promise</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/user/</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send</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'/zone3'</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This goes on and on</a:t>
            </a:r>
          </a:p>
          <a:p>
            <a:pPr lvl="0" rtl="0">
              <a:lnSpc>
                <a:spcPct val="115000"/>
              </a:lnSpc>
              <a:spcBef>
                <a:spcPts val="0"/>
              </a:spcBef>
              <a:buNone/>
            </a:pPr>
            <a:r>
              <a:t/>
            </a:r>
            <a:endParaRPr i="1" sz="1100">
              <a:solidFill>
                <a:srgbClr val="CBCCD9"/>
              </a:solidFill>
              <a:latin typeface="Roboto Mono"/>
              <a:ea typeface="Roboto Mono"/>
              <a:cs typeface="Roboto Mono"/>
              <a:sym typeface="Roboto Mono"/>
            </a:endParaRP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name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'/zone5/'</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AFFB98"/>
                </a:solidFill>
                <a:latin typeface="Roboto Mono"/>
                <a:ea typeface="Roboto Mono"/>
                <a:cs typeface="Roboto Mono"/>
                <a:sym typeface="Roboto Mono"/>
              </a:rPr>
              <a:t>}</a:t>
            </a:r>
          </a:p>
        </p:txBody>
      </p:sp>
      <p:sp>
        <p:nvSpPr>
          <p:cNvPr id="1288" name="Shape 1288"/>
          <p:cNvSpPr/>
          <p:nvPr/>
        </p:nvSpPr>
        <p:spPr>
          <a:xfrm>
            <a:off x="0" y="49300"/>
            <a:ext cx="9144000" cy="5048700"/>
          </a:xfrm>
          <a:prstGeom prst="rect">
            <a:avLst/>
          </a:prstGeom>
          <a:solidFill>
            <a:srgbClr val="202020">
              <a:alpha val="89510"/>
            </a:srgbClr>
          </a:solidFill>
          <a:ln>
            <a:noFill/>
          </a:ln>
        </p:spPr>
        <p:txBody>
          <a:bodyPr anchorCtr="0" anchor="ctr" bIns="91425" lIns="91425" rIns="91425" tIns="91425">
            <a:noAutofit/>
          </a:bodyPr>
          <a:lstStyle/>
          <a:p>
            <a:pPr lvl="0">
              <a:spcBef>
                <a:spcPts val="0"/>
              </a:spcBef>
              <a:buNone/>
            </a:pPr>
            <a:r>
              <a:t/>
            </a:r>
            <a:endParaRPr/>
          </a:p>
        </p:txBody>
      </p:sp>
      <p:pic>
        <p:nvPicPr>
          <p:cNvPr descr="noun_1006533_cc.png" id="1289" name="Shape 1289"/>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
        <p:nvSpPr>
          <p:cNvPr id="1290" name="Shape 1290"/>
          <p:cNvSpPr txBox="1"/>
          <p:nvPr/>
        </p:nvSpPr>
        <p:spPr>
          <a:xfrm>
            <a:off x="2415350" y="1719200"/>
            <a:ext cx="3922800" cy="5121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FFFFFF"/>
                </a:solidFill>
              </a:rPr>
              <a:t>Smelly Code</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Shape 1295"/>
          <p:cNvSpPr txBox="1"/>
          <p:nvPr/>
        </p:nvSpPr>
        <p:spPr>
          <a:xfrm>
            <a:off x="1292075" y="146025"/>
            <a:ext cx="7851900" cy="5054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100">
                <a:solidFill>
                  <a:srgbClr val="FFB5FF"/>
                </a:solidFill>
                <a:latin typeface="Roboto Mono"/>
                <a:ea typeface="Roboto Mono"/>
                <a:cs typeface="Roboto Mono"/>
                <a:sym typeface="Roboto Mono"/>
              </a:rPr>
              <a:t>function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formatPathStr</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defaultPath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var</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We need to check if they want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/tmp/</a:t>
            </a:r>
            <a:r>
              <a:rPr lang="en" sz="1100">
                <a:solidFill>
                  <a:srgbClr val="AFFB98"/>
                </a:solidFill>
                <a:latin typeface="Roboto Mono"/>
                <a:ea typeface="Roboto Mono"/>
                <a:cs typeface="Roboto Mono"/>
                <a:sym typeface="Roboto Mono"/>
              </a:rPr>
              <a:t>) &amp;&amp; (</a:t>
            </a:r>
            <a:r>
              <a:rPr lang="en" sz="1100">
                <a:solidFill>
                  <a:srgbClr val="F3F3F9"/>
                </a:solidFill>
                <a:latin typeface="Roboto Mono"/>
                <a:ea typeface="Roboto Mono"/>
                <a:cs typeface="Roboto Mono"/>
                <a:sym typeface="Roboto Mono"/>
              </a:rPr>
              <a:t>defaultPath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//Promise</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/user/</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send</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'/zone3'</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This goes on and on</a:t>
            </a:r>
          </a:p>
          <a:p>
            <a:pPr lvl="0" rtl="0">
              <a:lnSpc>
                <a:spcPct val="115000"/>
              </a:lnSpc>
              <a:spcBef>
                <a:spcPts val="0"/>
              </a:spcBef>
              <a:buNone/>
            </a:pPr>
            <a:r>
              <a:t/>
            </a:r>
            <a:endParaRPr i="1" sz="1100">
              <a:solidFill>
                <a:srgbClr val="CBCCD9"/>
              </a:solidFill>
              <a:latin typeface="Roboto Mono"/>
              <a:ea typeface="Roboto Mono"/>
              <a:cs typeface="Roboto Mono"/>
              <a:sym typeface="Roboto Mono"/>
            </a:endParaRP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name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'/zone5/'</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AFFB98"/>
                </a:solidFill>
                <a:latin typeface="Roboto Mono"/>
                <a:ea typeface="Roboto Mono"/>
                <a:cs typeface="Roboto Mono"/>
                <a:sym typeface="Roboto Mono"/>
              </a:rPr>
              <a:t>}</a:t>
            </a:r>
          </a:p>
        </p:txBody>
      </p:sp>
      <p:sp>
        <p:nvSpPr>
          <p:cNvPr id="1296" name="Shape 1296"/>
          <p:cNvSpPr/>
          <p:nvPr/>
        </p:nvSpPr>
        <p:spPr>
          <a:xfrm>
            <a:off x="0" y="49300"/>
            <a:ext cx="9144000" cy="5048700"/>
          </a:xfrm>
          <a:prstGeom prst="rect">
            <a:avLst/>
          </a:prstGeom>
          <a:solidFill>
            <a:srgbClr val="202020">
              <a:alpha val="64620"/>
            </a:srgbClr>
          </a:solidFill>
          <a:ln>
            <a:noFill/>
          </a:ln>
        </p:spPr>
        <p:txBody>
          <a:bodyPr anchorCtr="0" anchor="ctr" bIns="91425" lIns="91425" rIns="91425" tIns="91425">
            <a:noAutofit/>
          </a:bodyPr>
          <a:lstStyle/>
          <a:p>
            <a:pPr lvl="0">
              <a:spcBef>
                <a:spcPts val="0"/>
              </a:spcBef>
              <a:buNone/>
            </a:pPr>
            <a:r>
              <a:t/>
            </a:r>
            <a:endParaRPr/>
          </a:p>
        </p:txBody>
      </p:sp>
      <p:pic>
        <p:nvPicPr>
          <p:cNvPr descr="noun_1006533_cc.png" id="1297" name="Shape 1297"/>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cxnSp>
        <p:nvCxnSpPr>
          <p:cNvPr id="1298" name="Shape 1298"/>
          <p:cNvCxnSpPr/>
          <p:nvPr/>
        </p:nvCxnSpPr>
        <p:spPr>
          <a:xfrm rot="10800000">
            <a:off x="5143550" y="457975"/>
            <a:ext cx="1023900" cy="304800"/>
          </a:xfrm>
          <a:prstGeom prst="straightConnector1">
            <a:avLst/>
          </a:prstGeom>
          <a:noFill/>
          <a:ln cap="flat" cmpd="sng" w="38100">
            <a:solidFill>
              <a:srgbClr val="FF0000"/>
            </a:solidFill>
            <a:prstDash val="solid"/>
            <a:round/>
            <a:headEnd len="lg" w="lg" type="none"/>
            <a:tailEnd len="lg" w="lg" type="triangle"/>
          </a:ln>
        </p:spPr>
      </p:cxnSp>
      <p:sp>
        <p:nvSpPr>
          <p:cNvPr id="1299" name="Shape 1299"/>
          <p:cNvSpPr txBox="1"/>
          <p:nvPr/>
        </p:nvSpPr>
        <p:spPr>
          <a:xfrm>
            <a:off x="5377150" y="957575"/>
            <a:ext cx="2986200" cy="512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Long parameter list</a:t>
            </a:r>
          </a:p>
        </p:txBody>
      </p:sp>
      <p:cxnSp>
        <p:nvCxnSpPr>
          <p:cNvPr id="1300" name="Shape 1300"/>
          <p:cNvCxnSpPr/>
          <p:nvPr/>
        </p:nvCxnSpPr>
        <p:spPr>
          <a:xfrm rot="10800000">
            <a:off x="5377150" y="2167225"/>
            <a:ext cx="1023900" cy="304800"/>
          </a:xfrm>
          <a:prstGeom prst="straightConnector1">
            <a:avLst/>
          </a:prstGeom>
          <a:noFill/>
          <a:ln cap="flat" cmpd="sng" w="38100">
            <a:solidFill>
              <a:srgbClr val="FF0000"/>
            </a:solidFill>
            <a:prstDash val="solid"/>
            <a:round/>
            <a:headEnd len="lg" w="lg" type="none"/>
            <a:tailEnd len="lg" w="lg" type="triangle"/>
          </a:ln>
        </p:spPr>
      </p:cxnSp>
      <p:sp>
        <p:nvSpPr>
          <p:cNvPr id="1301" name="Shape 1301"/>
          <p:cNvSpPr txBox="1"/>
          <p:nvPr/>
        </p:nvSpPr>
        <p:spPr>
          <a:xfrm>
            <a:off x="5622925" y="2581500"/>
            <a:ext cx="2986200" cy="512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Complex conditional blocks</a:t>
            </a:r>
          </a:p>
        </p:txBody>
      </p:sp>
      <p:cxnSp>
        <p:nvCxnSpPr>
          <p:cNvPr id="1302" name="Shape 1302"/>
          <p:cNvCxnSpPr/>
          <p:nvPr/>
        </p:nvCxnSpPr>
        <p:spPr>
          <a:xfrm rot="10800000">
            <a:off x="4717000" y="3471175"/>
            <a:ext cx="987300" cy="436200"/>
          </a:xfrm>
          <a:prstGeom prst="straightConnector1">
            <a:avLst/>
          </a:prstGeom>
          <a:noFill/>
          <a:ln cap="flat" cmpd="sng" w="38100">
            <a:solidFill>
              <a:srgbClr val="FF0000"/>
            </a:solidFill>
            <a:prstDash val="solid"/>
            <a:round/>
            <a:headEnd len="lg" w="lg" type="none"/>
            <a:tailEnd len="lg" w="lg" type="triangle"/>
          </a:ln>
        </p:spPr>
      </p:cxnSp>
      <p:sp>
        <p:nvSpPr>
          <p:cNvPr id="1303" name="Shape 1303"/>
          <p:cNvSpPr txBox="1"/>
          <p:nvPr/>
        </p:nvSpPr>
        <p:spPr>
          <a:xfrm>
            <a:off x="5023775" y="3876475"/>
            <a:ext cx="2986200" cy="512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Uncommunicative name</a:t>
            </a:r>
          </a:p>
        </p:txBody>
      </p:sp>
      <p:cxnSp>
        <p:nvCxnSpPr>
          <p:cNvPr id="1304" name="Shape 1304"/>
          <p:cNvCxnSpPr/>
          <p:nvPr/>
        </p:nvCxnSpPr>
        <p:spPr>
          <a:xfrm flipH="1" rot="10800000">
            <a:off x="987300" y="1811100"/>
            <a:ext cx="865500" cy="1206600"/>
          </a:xfrm>
          <a:prstGeom prst="straightConnector1">
            <a:avLst/>
          </a:prstGeom>
          <a:noFill/>
          <a:ln cap="flat" cmpd="sng" w="38100">
            <a:solidFill>
              <a:srgbClr val="FF0000"/>
            </a:solidFill>
            <a:prstDash val="solid"/>
            <a:round/>
            <a:headEnd len="lg" w="lg" type="none"/>
            <a:tailEnd len="lg" w="lg" type="triangle"/>
          </a:ln>
        </p:spPr>
      </p:cxnSp>
      <p:sp>
        <p:nvSpPr>
          <p:cNvPr id="1305" name="Shape 1305"/>
          <p:cNvSpPr txBox="1"/>
          <p:nvPr/>
        </p:nvSpPr>
        <p:spPr>
          <a:xfrm>
            <a:off x="306775" y="2986800"/>
            <a:ext cx="2986200" cy="512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Differing return statements</a:t>
            </a:r>
          </a:p>
        </p:txBody>
      </p:sp>
      <p:cxnSp>
        <p:nvCxnSpPr>
          <p:cNvPr id="1306" name="Shape 1306"/>
          <p:cNvCxnSpPr/>
          <p:nvPr/>
        </p:nvCxnSpPr>
        <p:spPr>
          <a:xfrm>
            <a:off x="1158025" y="3505150"/>
            <a:ext cx="938400" cy="8898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sp>
        <p:nvSpPr>
          <p:cNvPr id="1311" name="Shape 1311"/>
          <p:cNvSpPr txBox="1"/>
          <p:nvPr/>
        </p:nvSpPr>
        <p:spPr>
          <a:xfrm>
            <a:off x="1292075" y="146025"/>
            <a:ext cx="7851900" cy="5054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100">
                <a:solidFill>
                  <a:srgbClr val="FFB5FF"/>
                </a:solidFill>
                <a:latin typeface="Roboto Mono"/>
                <a:ea typeface="Roboto Mono"/>
                <a:cs typeface="Roboto Mono"/>
                <a:sym typeface="Roboto Mono"/>
              </a:rPr>
              <a:t>function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formatPathStr</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defaultPath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var</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We need to check if they want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/tmp/</a:t>
            </a:r>
            <a:r>
              <a:rPr lang="en" sz="1100">
                <a:solidFill>
                  <a:srgbClr val="AFFB98"/>
                </a:solidFill>
                <a:latin typeface="Roboto Mono"/>
                <a:ea typeface="Roboto Mono"/>
                <a:cs typeface="Roboto Mono"/>
                <a:sym typeface="Roboto Mono"/>
              </a:rPr>
              <a:t>) &amp;&amp; (</a:t>
            </a:r>
            <a:r>
              <a:rPr lang="en" sz="1100">
                <a:solidFill>
                  <a:srgbClr val="F3F3F9"/>
                </a:solidFill>
                <a:latin typeface="Roboto Mono"/>
                <a:ea typeface="Roboto Mono"/>
                <a:cs typeface="Roboto Mono"/>
                <a:sym typeface="Roboto Mono"/>
              </a:rPr>
              <a:t>defaultPath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//Promise</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/user/</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send</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'/zone3'</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This goes on and on</a:t>
            </a:r>
          </a:p>
          <a:p>
            <a:pPr lvl="0" rtl="0">
              <a:lnSpc>
                <a:spcPct val="115000"/>
              </a:lnSpc>
              <a:spcBef>
                <a:spcPts val="0"/>
              </a:spcBef>
              <a:buNone/>
            </a:pPr>
            <a:r>
              <a:t/>
            </a:r>
            <a:endParaRPr i="1" sz="1100">
              <a:solidFill>
                <a:srgbClr val="CBCCD9"/>
              </a:solidFill>
              <a:latin typeface="Roboto Mono"/>
              <a:ea typeface="Roboto Mono"/>
              <a:cs typeface="Roboto Mono"/>
              <a:sym typeface="Roboto Mono"/>
            </a:endParaRP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name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'/zone5/'</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AFFB98"/>
                </a:solidFill>
                <a:latin typeface="Roboto Mono"/>
                <a:ea typeface="Roboto Mono"/>
                <a:cs typeface="Roboto Mono"/>
                <a:sym typeface="Roboto Mono"/>
              </a:rPr>
              <a:t>}</a:t>
            </a:r>
          </a:p>
        </p:txBody>
      </p:sp>
      <p:sp>
        <p:nvSpPr>
          <p:cNvPr id="1312" name="Shape 1312"/>
          <p:cNvSpPr/>
          <p:nvPr/>
        </p:nvSpPr>
        <p:spPr>
          <a:xfrm>
            <a:off x="0" y="49300"/>
            <a:ext cx="9144000" cy="5048700"/>
          </a:xfrm>
          <a:prstGeom prst="rect">
            <a:avLst/>
          </a:prstGeom>
          <a:solidFill>
            <a:srgbClr val="202020">
              <a:alpha val="89510"/>
            </a:srgbClr>
          </a:solidFill>
          <a:ln>
            <a:noFill/>
          </a:ln>
        </p:spPr>
        <p:txBody>
          <a:bodyPr anchorCtr="0" anchor="ctr" bIns="91425" lIns="91425" rIns="91425" tIns="91425">
            <a:noAutofit/>
          </a:bodyPr>
          <a:lstStyle/>
          <a:p>
            <a:pPr lvl="0">
              <a:spcBef>
                <a:spcPts val="0"/>
              </a:spcBef>
              <a:buNone/>
            </a:pPr>
            <a:r>
              <a:t/>
            </a:r>
            <a:endParaRPr/>
          </a:p>
        </p:txBody>
      </p:sp>
      <p:pic>
        <p:nvPicPr>
          <p:cNvPr descr="noun_1006533_cc.png" id="1313" name="Shape 1313"/>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
        <p:nvSpPr>
          <p:cNvPr id="1314" name="Shape 1314"/>
          <p:cNvSpPr txBox="1"/>
          <p:nvPr/>
        </p:nvSpPr>
        <p:spPr>
          <a:xfrm>
            <a:off x="2415350" y="1719200"/>
            <a:ext cx="4167000" cy="5121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FFFFFF"/>
                </a:solidFill>
              </a:rPr>
              <a:t>Coding Horror Code Smells</a:t>
            </a: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Shape 1319"/>
          <p:cNvSpPr txBox="1"/>
          <p:nvPr/>
        </p:nvSpPr>
        <p:spPr>
          <a:xfrm>
            <a:off x="1292075" y="146025"/>
            <a:ext cx="7851900" cy="5054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100">
                <a:solidFill>
                  <a:srgbClr val="FFB5FF"/>
                </a:solidFill>
                <a:latin typeface="Roboto Mono"/>
                <a:ea typeface="Roboto Mono"/>
                <a:cs typeface="Roboto Mono"/>
                <a:sym typeface="Roboto Mono"/>
              </a:rPr>
              <a:t>function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formatPathStr</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defaultPath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var</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We need to check if they want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/tmp/</a:t>
            </a:r>
            <a:r>
              <a:rPr lang="en" sz="1100">
                <a:solidFill>
                  <a:srgbClr val="AFFB98"/>
                </a:solidFill>
                <a:latin typeface="Roboto Mono"/>
                <a:ea typeface="Roboto Mono"/>
                <a:cs typeface="Roboto Mono"/>
                <a:sym typeface="Roboto Mono"/>
              </a:rPr>
              <a:t>) &amp;&amp; (</a:t>
            </a:r>
            <a:r>
              <a:rPr lang="en" sz="1100">
                <a:solidFill>
                  <a:srgbClr val="F3F3F9"/>
                </a:solidFill>
                <a:latin typeface="Roboto Mono"/>
                <a:ea typeface="Roboto Mono"/>
                <a:cs typeface="Roboto Mono"/>
                <a:sym typeface="Roboto Mono"/>
              </a:rPr>
              <a:t>defaultPath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//Promise</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/user/</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send</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'/zone3'</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This goes on and on</a:t>
            </a:r>
          </a:p>
          <a:p>
            <a:pPr lvl="0" rtl="0">
              <a:lnSpc>
                <a:spcPct val="115000"/>
              </a:lnSpc>
              <a:spcBef>
                <a:spcPts val="0"/>
              </a:spcBef>
              <a:buNone/>
            </a:pPr>
            <a:r>
              <a:t/>
            </a:r>
            <a:endParaRPr i="1" sz="1100">
              <a:solidFill>
                <a:srgbClr val="CBCCD9"/>
              </a:solidFill>
              <a:latin typeface="Roboto Mono"/>
              <a:ea typeface="Roboto Mono"/>
              <a:cs typeface="Roboto Mono"/>
              <a:sym typeface="Roboto Mono"/>
            </a:endParaRP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name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'/zone5/'</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AFFB98"/>
                </a:solidFill>
                <a:latin typeface="Roboto Mono"/>
                <a:ea typeface="Roboto Mono"/>
                <a:cs typeface="Roboto Mono"/>
                <a:sym typeface="Roboto Mono"/>
              </a:rPr>
              <a:t>}</a:t>
            </a:r>
          </a:p>
        </p:txBody>
      </p:sp>
      <p:sp>
        <p:nvSpPr>
          <p:cNvPr id="1320" name="Shape 1320"/>
          <p:cNvSpPr/>
          <p:nvPr/>
        </p:nvSpPr>
        <p:spPr>
          <a:xfrm>
            <a:off x="0" y="49300"/>
            <a:ext cx="9144000" cy="5048700"/>
          </a:xfrm>
          <a:prstGeom prst="rect">
            <a:avLst/>
          </a:prstGeom>
          <a:solidFill>
            <a:srgbClr val="202020">
              <a:alpha val="89510"/>
            </a:srgbClr>
          </a:solidFill>
          <a:ln>
            <a:noFill/>
          </a:ln>
        </p:spPr>
        <p:txBody>
          <a:bodyPr anchorCtr="0" anchor="ctr" bIns="91425" lIns="91425" rIns="91425" tIns="91425">
            <a:noAutofit/>
          </a:bodyPr>
          <a:lstStyle/>
          <a:p>
            <a:pPr lvl="0" rtl="0">
              <a:spcBef>
                <a:spcPts val="0"/>
              </a:spcBef>
              <a:buNone/>
            </a:pPr>
            <a:r>
              <a:t/>
            </a:r>
            <a:endParaRPr/>
          </a:p>
        </p:txBody>
      </p:sp>
      <p:pic>
        <p:nvPicPr>
          <p:cNvPr descr="noun_1006533_cc.png" id="1321" name="Shape 1321"/>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
        <p:nvSpPr>
          <p:cNvPr id="1322" name="Shape 1322"/>
          <p:cNvSpPr txBox="1"/>
          <p:nvPr/>
        </p:nvSpPr>
        <p:spPr>
          <a:xfrm>
            <a:off x="2403175" y="1345450"/>
            <a:ext cx="4032300" cy="24564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FFFFFF"/>
                </a:solidFill>
              </a:rPr>
              <a:t>Don’t memorize smells. </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Shape 1327"/>
          <p:cNvSpPr txBox="1"/>
          <p:nvPr/>
        </p:nvSpPr>
        <p:spPr>
          <a:xfrm>
            <a:off x="1292075" y="146025"/>
            <a:ext cx="7851900" cy="5054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100">
                <a:solidFill>
                  <a:srgbClr val="FFB5FF"/>
                </a:solidFill>
                <a:latin typeface="Roboto Mono"/>
                <a:ea typeface="Roboto Mono"/>
                <a:cs typeface="Roboto Mono"/>
                <a:sym typeface="Roboto Mono"/>
              </a:rPr>
              <a:t>function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formatPathStr</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defaultPath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var</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We need to check if they want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config</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/tmp/</a:t>
            </a:r>
            <a:r>
              <a:rPr lang="en" sz="1100">
                <a:solidFill>
                  <a:srgbClr val="AFFB98"/>
                </a:solidFill>
                <a:latin typeface="Roboto Mono"/>
                <a:ea typeface="Roboto Mono"/>
                <a:cs typeface="Roboto Mono"/>
                <a:sym typeface="Roboto Mono"/>
              </a:rPr>
              <a:t>) &amp;&amp; (</a:t>
            </a:r>
            <a:r>
              <a:rPr lang="en" sz="1100">
                <a:solidFill>
                  <a:srgbClr val="F3F3F9"/>
                </a:solidFill>
                <a:latin typeface="Roboto Mono"/>
                <a:ea typeface="Roboto Mono"/>
                <a:cs typeface="Roboto Mono"/>
                <a:sym typeface="Roboto Mono"/>
              </a:rPr>
              <a:t>defaultPath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reroute</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//Promise</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reroute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&amp;&amp;</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alternativePath</a:t>
            </a:r>
            <a:r>
              <a:rPr lang="en" sz="1100">
                <a:solidFill>
                  <a:srgbClr val="AFFB98"/>
                </a:solidFill>
                <a:latin typeface="Roboto Mono"/>
                <a:ea typeface="Roboto Mono"/>
                <a:cs typeface="Roboto Mono"/>
                <a:sym typeface="Roboto Mono"/>
              </a:rPr>
              <a:t>.</a:t>
            </a:r>
            <a:r>
              <a:rPr lang="en" sz="1100">
                <a:solidFill>
                  <a:srgbClr val="FF7341"/>
                </a:solidFill>
                <a:latin typeface="Roboto Mono"/>
                <a:ea typeface="Roboto Mono"/>
                <a:cs typeface="Roboto Mono"/>
                <a:sym typeface="Roboto Mono"/>
              </a:rPr>
              <a:t>match</a:t>
            </a:r>
            <a:r>
              <a:rPr lang="en" sz="1100">
                <a:solidFill>
                  <a:srgbClr val="AFFB98"/>
                </a:solidFill>
                <a:latin typeface="Roboto Mono"/>
                <a:ea typeface="Roboto Mono"/>
                <a:cs typeface="Roboto Mono"/>
                <a:sym typeface="Roboto Mono"/>
              </a:rPr>
              <a:t>(</a:t>
            </a:r>
            <a:r>
              <a:rPr lang="en" sz="1100">
                <a:solidFill>
                  <a:srgbClr val="FFFDB0"/>
                </a:solidFill>
                <a:latin typeface="Roboto Mono"/>
                <a:ea typeface="Roboto Mono"/>
                <a:cs typeface="Roboto Mono"/>
                <a:sym typeface="Roboto Mono"/>
              </a:rPr>
              <a:t>/user/</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if</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preferences</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send</a:t>
            </a:r>
            <a:r>
              <a:rPr lang="en" sz="1100">
                <a:solidFill>
                  <a:srgbClr val="AFFB98"/>
                </a:solidFill>
                <a:latin typeface="Roboto Mono"/>
                <a:ea typeface="Roboto Mono"/>
                <a:cs typeface="Roboto Mono"/>
                <a:sym typeface="Roboto Mono"/>
              </a:rPr>
              <a:t>) {</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'/zone3'</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7341"/>
                </a:solidFill>
                <a:latin typeface="Roboto Mono"/>
                <a:ea typeface="Roboto Mono"/>
                <a:cs typeface="Roboto Mono"/>
                <a:sym typeface="Roboto Mono"/>
              </a:rPr>
              <a:t>cb</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F3F3F9"/>
                </a:solidFill>
                <a:latin typeface="Roboto Mono"/>
                <a:ea typeface="Roboto Mono"/>
                <a:cs typeface="Roboto Mono"/>
                <a:sym typeface="Roboto Mono"/>
              </a:rPr>
              <a:t>        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alternativePath</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'/zone2'</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i="1" lang="en" sz="1100">
                <a:solidFill>
                  <a:srgbClr val="CBCCD9"/>
                </a:solidFill>
                <a:latin typeface="Roboto Mono"/>
                <a:ea typeface="Roboto Mono"/>
                <a:cs typeface="Roboto Mono"/>
                <a:sym typeface="Roboto Mono"/>
              </a:rPr>
              <a:t>// This goes on and on</a:t>
            </a:r>
          </a:p>
          <a:p>
            <a:pPr lvl="0" rtl="0">
              <a:lnSpc>
                <a:spcPct val="115000"/>
              </a:lnSpc>
              <a:spcBef>
                <a:spcPts val="0"/>
              </a:spcBef>
              <a:buNone/>
            </a:pPr>
            <a:r>
              <a:t/>
            </a:r>
            <a:endParaRPr i="1" sz="1100">
              <a:solidFill>
                <a:srgbClr val="CBCCD9"/>
              </a:solidFill>
              <a:latin typeface="Roboto Mono"/>
              <a:ea typeface="Roboto Mono"/>
              <a:cs typeface="Roboto Mono"/>
              <a:sym typeface="Roboto Mono"/>
            </a:endParaRPr>
          </a:p>
          <a:p>
            <a:pPr lvl="0" rtl="0">
              <a:lnSpc>
                <a:spcPct val="115000"/>
              </a:lnSpc>
              <a:spcBef>
                <a:spcPts val="0"/>
              </a:spcBef>
              <a:buNone/>
            </a:pP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latin typeface="Roboto Mono"/>
                <a:ea typeface="Roboto Mono"/>
                <a:cs typeface="Roboto Mono"/>
                <a:sym typeface="Roboto Mono"/>
              </a:rPr>
              <a:t>  </a:t>
            </a:r>
            <a:r>
              <a:rPr lang="en" sz="1100">
                <a:solidFill>
                  <a:srgbClr val="FFB5FF"/>
                </a:solidFill>
                <a:latin typeface="Roboto Mono"/>
                <a:ea typeface="Roboto Mono"/>
                <a:cs typeface="Roboto Mono"/>
                <a:sym typeface="Roboto Mono"/>
              </a:rPr>
              <a:t>return</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name</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A0D9FF"/>
                </a:solidFill>
                <a:latin typeface="Roboto Mono"/>
                <a:ea typeface="Roboto Mono"/>
                <a:cs typeface="Roboto Mono"/>
                <a:sym typeface="Roboto Mono"/>
              </a:rPr>
              <a:t>'/zone5/'</a:t>
            </a:r>
            <a:r>
              <a:rPr lang="en" sz="1100">
                <a:latin typeface="Roboto Mono"/>
                <a:ea typeface="Roboto Mono"/>
                <a:cs typeface="Roboto Mono"/>
                <a:sym typeface="Roboto Mono"/>
              </a:rPr>
              <a:t> </a:t>
            </a:r>
            <a:r>
              <a:rPr lang="en" sz="1100">
                <a:solidFill>
                  <a:srgbClr val="AFFB98"/>
                </a:solidFill>
                <a:latin typeface="Roboto Mono"/>
                <a:ea typeface="Roboto Mono"/>
                <a:cs typeface="Roboto Mono"/>
                <a:sym typeface="Roboto Mono"/>
              </a:rPr>
              <a:t>+</a:t>
            </a:r>
            <a:r>
              <a:rPr lang="en" sz="1100">
                <a:latin typeface="Roboto Mono"/>
                <a:ea typeface="Roboto Mono"/>
                <a:cs typeface="Roboto Mono"/>
                <a:sym typeface="Roboto Mono"/>
              </a:rPr>
              <a:t> </a:t>
            </a:r>
            <a:r>
              <a:rPr lang="en" sz="1100">
                <a:solidFill>
                  <a:srgbClr val="F3F3F9"/>
                </a:solidFill>
                <a:latin typeface="Roboto Mono"/>
                <a:ea typeface="Roboto Mono"/>
                <a:cs typeface="Roboto Mono"/>
                <a:sym typeface="Roboto Mono"/>
              </a:rPr>
              <a:t>config</a:t>
            </a:r>
            <a:r>
              <a:rPr lang="en" sz="1100">
                <a:solidFill>
                  <a:srgbClr val="AFFB98"/>
                </a:solidFill>
                <a:latin typeface="Roboto Mono"/>
                <a:ea typeface="Roboto Mono"/>
                <a:cs typeface="Roboto Mono"/>
                <a:sym typeface="Roboto Mono"/>
              </a:rPr>
              <a:t>.</a:t>
            </a:r>
            <a:r>
              <a:rPr lang="en" sz="1100">
                <a:solidFill>
                  <a:srgbClr val="F3F3F9"/>
                </a:solidFill>
                <a:latin typeface="Roboto Mono"/>
                <a:ea typeface="Roboto Mono"/>
                <a:cs typeface="Roboto Mono"/>
                <a:sym typeface="Roboto Mono"/>
              </a:rPr>
              <a:t>path</a:t>
            </a:r>
            <a:r>
              <a:rPr lang="en" sz="1100">
                <a:solidFill>
                  <a:srgbClr val="AFFB98"/>
                </a:solidFill>
                <a:latin typeface="Roboto Mono"/>
                <a:ea typeface="Roboto Mono"/>
                <a:cs typeface="Roboto Mono"/>
                <a:sym typeface="Roboto Mono"/>
              </a:rPr>
              <a:t>;</a:t>
            </a:r>
          </a:p>
          <a:p>
            <a:pPr lvl="0" rtl="0">
              <a:lnSpc>
                <a:spcPct val="115000"/>
              </a:lnSpc>
              <a:spcBef>
                <a:spcPts val="0"/>
              </a:spcBef>
              <a:buNone/>
            </a:pPr>
            <a:r>
              <a:rPr lang="en" sz="1100">
                <a:solidFill>
                  <a:srgbClr val="AFFB98"/>
                </a:solidFill>
                <a:latin typeface="Roboto Mono"/>
                <a:ea typeface="Roboto Mono"/>
                <a:cs typeface="Roboto Mono"/>
                <a:sym typeface="Roboto Mono"/>
              </a:rPr>
              <a:t>}</a:t>
            </a:r>
          </a:p>
        </p:txBody>
      </p:sp>
      <p:sp>
        <p:nvSpPr>
          <p:cNvPr id="1328" name="Shape 1328"/>
          <p:cNvSpPr/>
          <p:nvPr/>
        </p:nvSpPr>
        <p:spPr>
          <a:xfrm>
            <a:off x="0" y="49300"/>
            <a:ext cx="9144000" cy="5048700"/>
          </a:xfrm>
          <a:prstGeom prst="rect">
            <a:avLst/>
          </a:prstGeom>
          <a:solidFill>
            <a:srgbClr val="202020">
              <a:alpha val="89510"/>
            </a:srgbClr>
          </a:solidFill>
          <a:ln>
            <a:noFill/>
          </a:ln>
        </p:spPr>
        <p:txBody>
          <a:bodyPr anchorCtr="0" anchor="ctr" bIns="91425" lIns="91425" rIns="91425" tIns="91425">
            <a:noAutofit/>
          </a:bodyPr>
          <a:lstStyle/>
          <a:p>
            <a:pPr lvl="0" rtl="0">
              <a:spcBef>
                <a:spcPts val="0"/>
              </a:spcBef>
              <a:buNone/>
            </a:pPr>
            <a:r>
              <a:t/>
            </a:r>
            <a:endParaRPr/>
          </a:p>
        </p:txBody>
      </p:sp>
      <p:pic>
        <p:nvPicPr>
          <p:cNvPr descr="noun_1006533_cc.png" id="1329" name="Shape 1329"/>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
        <p:nvSpPr>
          <p:cNvPr id="1330" name="Shape 1330"/>
          <p:cNvSpPr txBox="1"/>
          <p:nvPr/>
        </p:nvSpPr>
        <p:spPr>
          <a:xfrm>
            <a:off x="2403175" y="1345450"/>
            <a:ext cx="4032300" cy="24564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FFFFFF"/>
                </a:solidFill>
              </a:rPr>
              <a:t>Trust yourself</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pic>
        <p:nvPicPr>
          <p:cNvPr descr="Samuel_Johnson_by_Joshua_Reynolds_2.png" id="1335" name="Shape 1335"/>
          <p:cNvPicPr preferRelativeResize="0"/>
          <p:nvPr/>
        </p:nvPicPr>
        <p:blipFill>
          <a:blip r:embed="rId3">
            <a:alphaModFix/>
          </a:blip>
          <a:stretch>
            <a:fillRect/>
          </a:stretch>
        </p:blipFill>
        <p:spPr>
          <a:xfrm>
            <a:off x="1447800" y="0"/>
            <a:ext cx="5100582" cy="5143499"/>
          </a:xfrm>
          <a:prstGeom prst="rect">
            <a:avLst/>
          </a:prstGeom>
          <a:noFill/>
          <a:ln>
            <a:noFill/>
          </a:ln>
        </p:spPr>
      </p:pic>
      <p:pic>
        <p:nvPicPr>
          <p:cNvPr descr="noun_1006533_cc.png" id="1336" name="Shape 1336"/>
          <p:cNvPicPr preferRelativeResize="0"/>
          <p:nvPr/>
        </p:nvPicPr>
        <p:blipFill rotWithShape="1">
          <a:blip r:embed="rId4">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Shape 1341"/>
          <p:cNvSpPr txBox="1"/>
          <p:nvPr/>
        </p:nvSpPr>
        <p:spPr>
          <a:xfrm>
            <a:off x="1422425" y="946550"/>
            <a:ext cx="6930600" cy="37926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createThunkMiddleware</a:t>
            </a:r>
            <a:r>
              <a:rPr lang="en">
                <a:solidFill>
                  <a:srgbClr val="F3F3F9"/>
                </a:solidFill>
                <a:latin typeface="Roboto Mono"/>
                <a:ea typeface="Roboto Mono"/>
                <a:cs typeface="Roboto Mono"/>
                <a:sym typeface="Roboto Mono"/>
              </a:rPr>
              <a:t>(extraArgument)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dispatch,</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getState</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 =&gt;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next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action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if</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solidFill>
                  <a:srgbClr val="FFB5FF"/>
                </a:solidFill>
                <a:latin typeface="Roboto Mono"/>
                <a:ea typeface="Roboto Mono"/>
                <a:cs typeface="Roboto Mono"/>
                <a:sym typeface="Roboto Mono"/>
              </a:rPr>
              <a:t>typeof</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action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'function'</a:t>
            </a:r>
            <a:r>
              <a:rPr lang="en">
                <a:solidFill>
                  <a:srgbClr val="F3F3F9"/>
                </a:solidFill>
                <a:latin typeface="Roboto Mono"/>
                <a:ea typeface="Roboto Mono"/>
                <a:cs typeface="Roboto Mono"/>
                <a:sym typeface="Roboto Mono"/>
              </a:rPr>
              <a: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action</a:t>
            </a:r>
            <a:r>
              <a:rPr lang="en">
                <a:solidFill>
                  <a:srgbClr val="F3F3F9"/>
                </a:solidFill>
                <a:latin typeface="Roboto Mono"/>
                <a:ea typeface="Roboto Mono"/>
                <a:cs typeface="Roboto Mono"/>
                <a:sym typeface="Roboto Mono"/>
              </a:rPr>
              <a:t>(dispatch,</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getState,</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extraArgument);</a:t>
            </a:r>
          </a:p>
          <a:p>
            <a:pPr lvl="0" rtl="0">
              <a:lnSpc>
                <a:spcPct val="115000"/>
              </a:lnSpc>
              <a:spcBef>
                <a:spcPts val="0"/>
              </a:spcBef>
              <a:buNone/>
            </a:pP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latin typeface="Roboto Mono"/>
                <a:ea typeface="Roboto Mono"/>
                <a:cs typeface="Roboto Mono"/>
                <a:sym typeface="Roboto Mono"/>
              </a:rPr>
              <a: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next</a:t>
            </a:r>
            <a:r>
              <a:rPr lang="en">
                <a:solidFill>
                  <a:srgbClr val="F3F3F9"/>
                </a:solidFill>
                <a:latin typeface="Roboto Mono"/>
                <a:ea typeface="Roboto Mono"/>
                <a:cs typeface="Roboto Mono"/>
                <a:sym typeface="Roboto Mono"/>
              </a:rPr>
              <a:t>(action);</a:t>
            </a:r>
          </a:p>
          <a:p>
            <a:pPr lvl="0" rtl="0">
              <a:lnSpc>
                <a:spcPct val="115000"/>
              </a:lnSpc>
              <a:spcBef>
                <a:spcPts val="0"/>
              </a:spcBef>
              <a:buNone/>
            </a:pP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solidFill>
                  <a:srgbClr val="F3F3F9"/>
                </a:solidFill>
                <a:latin typeface="Roboto Mono"/>
                <a:ea typeface="Roboto Mono"/>
                <a:cs typeface="Roboto Mono"/>
                <a:sym typeface="Roboto Mono"/>
              </a:rPr>
              <a:t>}</a:t>
            </a:r>
          </a:p>
          <a:p>
            <a:pPr lvl="0" rtl="0">
              <a:lnSpc>
                <a:spcPct val="115000"/>
              </a:lnSpc>
              <a:spcBef>
                <a:spcPts val="0"/>
              </a:spcBef>
              <a:buNone/>
            </a:pPr>
            <a:r>
              <a:t/>
            </a:r>
            <a:endParaRPr>
              <a:solidFill>
                <a:srgbClr val="F3F3F9"/>
              </a:solidFill>
              <a:latin typeface="Roboto Mono"/>
              <a:ea typeface="Roboto Mono"/>
              <a:cs typeface="Roboto Mono"/>
              <a:sym typeface="Roboto Mono"/>
            </a:endParaRPr>
          </a:p>
          <a:p>
            <a:pPr lvl="0" rtl="0">
              <a:lnSpc>
                <a:spcPct val="115000"/>
              </a:lnSpc>
              <a:spcBef>
                <a:spcPts val="0"/>
              </a:spcBef>
              <a:buNone/>
            </a:pP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thunk</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createThunkMiddleware</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solidFill>
                  <a:srgbClr val="F3F3F9"/>
                </a:solidFill>
                <a:latin typeface="Roboto Mono"/>
                <a:ea typeface="Roboto Mono"/>
                <a:cs typeface="Roboto Mono"/>
                <a:sym typeface="Roboto Mono"/>
              </a:rPr>
              <a:t>thunk.withExtraArgument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createThunkMiddleware;</a:t>
            </a:r>
          </a:p>
          <a:p>
            <a:pPr lvl="0" rtl="0">
              <a:lnSpc>
                <a:spcPct val="115000"/>
              </a:lnSpc>
              <a:spcBef>
                <a:spcPts val="0"/>
              </a:spcBef>
              <a:buNone/>
            </a:pPr>
            <a:r>
              <a:t/>
            </a:r>
            <a:endParaRPr>
              <a:solidFill>
                <a:srgbClr val="F3F3F9"/>
              </a:solidFill>
              <a:latin typeface="Roboto Mono"/>
              <a:ea typeface="Roboto Mono"/>
              <a:cs typeface="Roboto Mono"/>
              <a:sym typeface="Roboto Mono"/>
            </a:endParaRPr>
          </a:p>
          <a:p>
            <a:pPr lv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thunk;</a:t>
            </a:r>
          </a:p>
          <a:p>
            <a:pPr lvl="0" rtl="0">
              <a:lnSpc>
                <a:spcPct val="115000"/>
              </a:lnSpc>
              <a:spcBef>
                <a:spcPts val="0"/>
              </a:spcBef>
              <a:buNone/>
            </a:pPr>
            <a:r>
              <a:t/>
            </a:r>
            <a:endParaRPr>
              <a:solidFill>
                <a:srgbClr val="F3F3F9"/>
              </a:solidFill>
              <a:latin typeface="Roboto Mono"/>
              <a:ea typeface="Roboto Mono"/>
              <a:cs typeface="Roboto Mono"/>
              <a:sym typeface="Roboto Mono"/>
            </a:endParaRPr>
          </a:p>
        </p:txBody>
      </p:sp>
      <p:pic>
        <p:nvPicPr>
          <p:cNvPr descr="noun_1006533_cc.png" id="1342" name="Shape 1342"/>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descr="GMAW.welding.af.ncs.jpg" id="121" name="Shape 121"/>
          <p:cNvPicPr preferRelativeResize="0"/>
          <p:nvPr/>
        </p:nvPicPr>
        <p:blipFill>
          <a:blip r:embed="rId3">
            <a:alphaModFix/>
          </a:blip>
          <a:stretch>
            <a:fillRect/>
          </a:stretch>
        </p:blipFill>
        <p:spPr>
          <a:xfrm>
            <a:off x="2294600" y="0"/>
            <a:ext cx="4554788" cy="5143498"/>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pic>
        <p:nvPicPr>
          <p:cNvPr descr="TA1kG9A.jpg" id="1347" name="Shape 1347"/>
          <p:cNvPicPr preferRelativeResize="0"/>
          <p:nvPr/>
        </p:nvPicPr>
        <p:blipFill>
          <a:blip r:embed="rId3">
            <a:alphaModFix/>
          </a:blip>
          <a:stretch>
            <a:fillRect/>
          </a:stretch>
        </p:blipFill>
        <p:spPr>
          <a:xfrm>
            <a:off x="0" y="1281725"/>
            <a:ext cx="9143999" cy="3861775"/>
          </a:xfrm>
          <a:prstGeom prst="rect">
            <a:avLst/>
          </a:prstGeom>
          <a:noFill/>
          <a:ln>
            <a:noFill/>
          </a:ln>
        </p:spPr>
      </p:pic>
      <p:pic>
        <p:nvPicPr>
          <p:cNvPr descr="noun_1006533_cc.png" id="1348" name="Shape 1348"/>
          <p:cNvPicPr preferRelativeResize="0"/>
          <p:nvPr/>
        </p:nvPicPr>
        <p:blipFill rotWithShape="1">
          <a:blip r:embed="rId4">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pic>
        <p:nvPicPr>
          <p:cNvPr descr="noun_5835.png" id="1353" name="Shape 1353"/>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354" name="Shape 1354"/>
          <p:cNvSpPr txBox="1"/>
          <p:nvPr>
            <p:ph type="title"/>
          </p:nvPr>
        </p:nvSpPr>
        <p:spPr>
          <a:xfrm>
            <a:off x="1373800" y="139287"/>
            <a:ext cx="7285200" cy="765000"/>
          </a:xfrm>
          <a:prstGeom prst="rect">
            <a:avLst/>
          </a:prstGeom>
        </p:spPr>
        <p:txBody>
          <a:bodyPr anchorCtr="0" anchor="t" bIns="91425" lIns="91425" rIns="91425" tIns="91425">
            <a:noAutofit/>
          </a:bodyPr>
          <a:lstStyle/>
          <a:p>
            <a:pPr lvl="0" rtl="0" algn="ctr">
              <a:spcBef>
                <a:spcPts val="0"/>
              </a:spcBef>
              <a:buNone/>
            </a:pPr>
            <a:r>
              <a:rPr lang="en" sz="3600"/>
              <a:t>Build Intuition and Refactoring</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pic>
        <p:nvPicPr>
          <p:cNvPr descr="noun_5835.png" id="1359" name="Shape 1359"/>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360" name="Shape 1360"/>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lgn="ctr">
              <a:spcBef>
                <a:spcPts val="0"/>
              </a:spcBef>
              <a:buNone/>
            </a:pPr>
            <a:r>
              <a:rPr lang="en" sz="3600"/>
              <a:t>Pop Quiz</a:t>
            </a:r>
          </a:p>
        </p:txBody>
      </p:sp>
      <p:sp>
        <p:nvSpPr>
          <p:cNvPr id="1361" name="Shape 1361"/>
          <p:cNvSpPr txBox="1"/>
          <p:nvPr>
            <p:ph type="title"/>
          </p:nvPr>
        </p:nvSpPr>
        <p:spPr>
          <a:xfrm>
            <a:off x="1373800" y="139287"/>
            <a:ext cx="7285200" cy="765000"/>
          </a:xfrm>
          <a:prstGeom prst="rect">
            <a:avLst/>
          </a:prstGeom>
        </p:spPr>
        <p:txBody>
          <a:bodyPr anchorCtr="0" anchor="t" bIns="91425" lIns="91425" rIns="91425" tIns="91425">
            <a:noAutofit/>
          </a:bodyPr>
          <a:lstStyle/>
          <a:p>
            <a:pPr lvl="0" rtl="0" algn="ctr">
              <a:spcBef>
                <a:spcPts val="0"/>
              </a:spcBef>
              <a:buNone/>
            </a:pPr>
            <a:r>
              <a:rPr lang="en" sz="3600"/>
              <a:t>Build Intuition</a:t>
            </a:r>
            <a:r>
              <a:rPr lang="en" sz="3600"/>
              <a:t> and Refactoring</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pic>
        <p:nvPicPr>
          <p:cNvPr descr="noun_5835.png" id="1366" name="Shape 1366"/>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367" name="Shape 1367"/>
          <p:cNvSpPr txBox="1"/>
          <p:nvPr>
            <p:ph type="title"/>
          </p:nvPr>
        </p:nvSpPr>
        <p:spPr>
          <a:xfrm>
            <a:off x="1640775" y="1006375"/>
            <a:ext cx="6568500" cy="2899500"/>
          </a:xfrm>
          <a:prstGeom prst="rect">
            <a:avLst/>
          </a:prstGeom>
        </p:spPr>
        <p:txBody>
          <a:bodyPr anchorCtr="0" anchor="t" bIns="91425" lIns="91425" rIns="91425" tIns="91425">
            <a:noAutofit/>
          </a:bodyPr>
          <a:lstStyle/>
          <a:p>
            <a:pPr indent="-457200" lvl="0" marL="457200" rtl="0">
              <a:spcBef>
                <a:spcPts val="0"/>
              </a:spcBef>
              <a:buSzPct val="100000"/>
              <a:buAutoNum type="arabicPeriod"/>
            </a:pPr>
            <a:r>
              <a:rPr lang="en" sz="3600"/>
              <a:t>Get an array of unique items</a:t>
            </a:r>
          </a:p>
          <a:p>
            <a:pPr indent="-457200" lvl="0" marL="457200" rtl="0">
              <a:lnSpc>
                <a:spcPct val="115000"/>
              </a:lnSpc>
              <a:spcBef>
                <a:spcPts val="0"/>
              </a:spcBef>
              <a:spcAft>
                <a:spcPts val="3200"/>
              </a:spcAft>
              <a:buClr>
                <a:srgbClr val="FFFFFF"/>
              </a:buClr>
              <a:buSzPct val="100000"/>
              <a:buAutoNum type="arabicPeriod"/>
            </a:pPr>
            <a:r>
              <a:rPr lang="en" sz="3600">
                <a:solidFill>
                  <a:srgbClr val="FFFFFF"/>
                </a:solidFill>
              </a:rPr>
              <a:t>Determines if a string starts with an uppercase letter</a:t>
            </a:r>
          </a:p>
          <a:p>
            <a:pPr indent="-457200" lvl="0" marL="457200" rtl="0">
              <a:spcBef>
                <a:spcPts val="0"/>
              </a:spcBef>
              <a:buSzPct val="100000"/>
              <a:buAutoNum type="arabicPeriod"/>
            </a:pPr>
            <a:r>
              <a:rPr lang="en" sz="3600"/>
              <a:t>Calculate the area of a circle given radius</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pic>
        <p:nvPicPr>
          <p:cNvPr descr="noun_5835.png" id="1372" name="Shape 1372"/>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373" name="Shape 1373"/>
          <p:cNvSpPr txBox="1"/>
          <p:nvPr/>
        </p:nvSpPr>
        <p:spPr>
          <a:xfrm>
            <a:off x="1540475" y="1063150"/>
            <a:ext cx="6744300" cy="37878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latin typeface="Roboto Mono"/>
                <a:ea typeface="Roboto Mono"/>
                <a:cs typeface="Roboto Mono"/>
                <a:sym typeface="Roboto Mono"/>
              </a:rPr>
              <a:t>function</a:t>
            </a:r>
            <a:r>
              <a:rPr lang="en" sz="1800">
                <a:latin typeface="Roboto Mono"/>
                <a:ea typeface="Roboto Mono"/>
                <a:cs typeface="Roboto Mono"/>
                <a:sym typeface="Roboto Mono"/>
              </a:rPr>
              <a:t> </a:t>
            </a:r>
            <a:r>
              <a:rPr lang="en" sz="1800">
                <a:solidFill>
                  <a:srgbClr val="FF7341"/>
                </a:solidFill>
                <a:latin typeface="Roboto Mono"/>
                <a:ea typeface="Roboto Mono"/>
                <a:cs typeface="Roboto Mono"/>
                <a:sym typeface="Roboto Mono"/>
              </a:rPr>
              <a:t>getUniqueItems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let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for</a:t>
            </a:r>
            <a:r>
              <a:rPr lang="en" sz="1800">
                <a:solidFill>
                  <a:srgbClr val="AFFB98"/>
                </a:solidFill>
                <a:latin typeface="Roboto Mono"/>
                <a:ea typeface="Roboto Mono"/>
                <a:cs typeface="Roboto Mono"/>
                <a:sym typeface="Roboto Mono"/>
              </a:rPr>
              <a:t>(</a:t>
            </a:r>
            <a:r>
              <a:rPr lang="en" sz="1800">
                <a:solidFill>
                  <a:srgbClr val="FFB5FF"/>
                </a:solidFill>
                <a:latin typeface="Roboto Mono"/>
                <a:ea typeface="Roboto Mono"/>
                <a:cs typeface="Roboto Mono"/>
                <a:sym typeface="Roboto Mono"/>
              </a:rPr>
              <a:t>let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item</a:t>
            </a: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of</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if</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includes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solidFill>
                  <a:srgbClr val="F3F3F9"/>
                </a:solidFill>
                <a:latin typeface="Roboto Mono"/>
                <a:ea typeface="Roboto Mono"/>
                <a:cs typeface="Roboto Mono"/>
                <a:sym typeface="Roboto Mono"/>
              </a:rPr>
              <a:t>      unique</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push</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return</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solidFill>
                  <a:srgbClr val="AFFB98"/>
                </a:solidFill>
                <a:latin typeface="Roboto Mono"/>
                <a:ea typeface="Roboto Mono"/>
                <a:cs typeface="Roboto Mono"/>
                <a:sym typeface="Roboto Mono"/>
              </a:rPr>
              <a:t>}</a:t>
            </a:r>
          </a:p>
          <a:p>
            <a:pPr lvl="0" rtl="0">
              <a:lnSpc>
                <a:spcPct val="115000"/>
              </a:lnSpc>
              <a:spcBef>
                <a:spcPts val="0"/>
              </a:spcBef>
              <a:buNone/>
            </a:pPr>
            <a:r>
              <a:t/>
            </a:r>
            <a:endParaRPr sz="1800">
              <a:solidFill>
                <a:srgbClr val="AFFB98"/>
              </a:solidFill>
              <a:latin typeface="Roboto Mono"/>
              <a:ea typeface="Roboto Mono"/>
              <a:cs typeface="Roboto Mono"/>
              <a:sym typeface="Roboto Mon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Shape 1378"/>
          <p:cNvSpPr txBox="1"/>
          <p:nvPr/>
        </p:nvSpPr>
        <p:spPr>
          <a:xfrm>
            <a:off x="1540475" y="1063150"/>
            <a:ext cx="6744300" cy="37878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latin typeface="Roboto Mono"/>
                <a:ea typeface="Roboto Mono"/>
                <a:cs typeface="Roboto Mono"/>
                <a:sym typeface="Roboto Mono"/>
              </a:rPr>
              <a:t>function</a:t>
            </a:r>
            <a:r>
              <a:rPr lang="en" sz="1800">
                <a:latin typeface="Roboto Mono"/>
                <a:ea typeface="Roboto Mono"/>
                <a:cs typeface="Roboto Mono"/>
                <a:sym typeface="Roboto Mono"/>
              </a:rPr>
              <a:t> </a:t>
            </a:r>
            <a:r>
              <a:rPr lang="en" sz="1800">
                <a:solidFill>
                  <a:srgbClr val="FF7341"/>
                </a:solidFill>
                <a:latin typeface="Roboto Mono"/>
                <a:ea typeface="Roboto Mono"/>
                <a:cs typeface="Roboto Mono"/>
                <a:sym typeface="Roboto Mono"/>
              </a:rPr>
              <a:t>getUniqueItems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let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for</a:t>
            </a:r>
            <a:r>
              <a:rPr lang="en" sz="1800">
                <a:solidFill>
                  <a:srgbClr val="AFFB98"/>
                </a:solidFill>
                <a:latin typeface="Roboto Mono"/>
                <a:ea typeface="Roboto Mono"/>
                <a:cs typeface="Roboto Mono"/>
                <a:sym typeface="Roboto Mono"/>
              </a:rPr>
              <a:t>(</a:t>
            </a:r>
            <a:r>
              <a:rPr lang="en" sz="1800">
                <a:solidFill>
                  <a:srgbClr val="FFB5FF"/>
                </a:solidFill>
                <a:latin typeface="Roboto Mono"/>
                <a:ea typeface="Roboto Mono"/>
                <a:cs typeface="Roboto Mono"/>
                <a:sym typeface="Roboto Mono"/>
              </a:rPr>
              <a:t>let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item</a:t>
            </a: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of</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if</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includes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solidFill>
                  <a:srgbClr val="F3F3F9"/>
                </a:solidFill>
                <a:latin typeface="Roboto Mono"/>
                <a:ea typeface="Roboto Mono"/>
                <a:cs typeface="Roboto Mono"/>
                <a:sym typeface="Roboto Mono"/>
              </a:rPr>
              <a:t>      unique</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push</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return</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solidFill>
                  <a:srgbClr val="AFFB98"/>
                </a:solidFill>
                <a:latin typeface="Roboto Mono"/>
                <a:ea typeface="Roboto Mono"/>
                <a:cs typeface="Roboto Mono"/>
                <a:sym typeface="Roboto Mono"/>
              </a:rPr>
              <a:t>}</a:t>
            </a:r>
          </a:p>
          <a:p>
            <a:pPr lvl="0" rtl="0">
              <a:lnSpc>
                <a:spcPct val="115000"/>
              </a:lnSpc>
              <a:spcBef>
                <a:spcPts val="0"/>
              </a:spcBef>
              <a:buNone/>
            </a:pPr>
            <a:r>
              <a:t/>
            </a:r>
            <a:endParaRPr sz="1800">
              <a:solidFill>
                <a:srgbClr val="AFFB98"/>
              </a:solidFill>
              <a:latin typeface="Roboto Mono"/>
              <a:ea typeface="Roboto Mono"/>
              <a:cs typeface="Roboto Mono"/>
              <a:sym typeface="Roboto Mono"/>
            </a:endParaRPr>
          </a:p>
        </p:txBody>
      </p:sp>
      <p:sp>
        <p:nvSpPr>
          <p:cNvPr id="1379" name="Shape 1379"/>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380" name="Shape 1380"/>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381" name="Shape 1381"/>
          <p:cNvSpPr txBox="1"/>
          <p:nvPr>
            <p:ph type="title"/>
          </p:nvPr>
        </p:nvSpPr>
        <p:spPr>
          <a:xfrm>
            <a:off x="2367450" y="1844300"/>
            <a:ext cx="4808400" cy="1209900"/>
          </a:xfrm>
          <a:prstGeom prst="rect">
            <a:avLst/>
          </a:prstGeom>
        </p:spPr>
        <p:txBody>
          <a:bodyPr anchorCtr="0" anchor="t" bIns="91425" lIns="91425" rIns="91425" tIns="91425">
            <a:noAutofit/>
          </a:bodyPr>
          <a:lstStyle/>
          <a:p>
            <a:pPr lvl="0" rtl="0" algn="ctr">
              <a:spcBef>
                <a:spcPts val="0"/>
              </a:spcBef>
              <a:buNone/>
            </a:pPr>
            <a:r>
              <a:rPr lang="en" sz="3600"/>
              <a:t>Cultivate Disatisfaction</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Shape 1386"/>
          <p:cNvSpPr txBox="1"/>
          <p:nvPr/>
        </p:nvSpPr>
        <p:spPr>
          <a:xfrm>
            <a:off x="1540475" y="1063150"/>
            <a:ext cx="6744300" cy="37878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latin typeface="Roboto Mono"/>
                <a:ea typeface="Roboto Mono"/>
                <a:cs typeface="Roboto Mono"/>
                <a:sym typeface="Roboto Mono"/>
              </a:rPr>
              <a:t>function</a:t>
            </a:r>
            <a:r>
              <a:rPr lang="en" sz="1800">
                <a:latin typeface="Roboto Mono"/>
                <a:ea typeface="Roboto Mono"/>
                <a:cs typeface="Roboto Mono"/>
                <a:sym typeface="Roboto Mono"/>
              </a:rPr>
              <a:t> </a:t>
            </a:r>
            <a:r>
              <a:rPr lang="en" sz="1800">
                <a:solidFill>
                  <a:srgbClr val="FF7341"/>
                </a:solidFill>
                <a:latin typeface="Roboto Mono"/>
                <a:ea typeface="Roboto Mono"/>
                <a:cs typeface="Roboto Mono"/>
                <a:sym typeface="Roboto Mono"/>
              </a:rPr>
              <a:t>getUniqueItems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let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for</a:t>
            </a:r>
            <a:r>
              <a:rPr lang="en" sz="1800">
                <a:solidFill>
                  <a:srgbClr val="AFFB98"/>
                </a:solidFill>
                <a:latin typeface="Roboto Mono"/>
                <a:ea typeface="Roboto Mono"/>
                <a:cs typeface="Roboto Mono"/>
                <a:sym typeface="Roboto Mono"/>
              </a:rPr>
              <a:t>(</a:t>
            </a:r>
            <a:r>
              <a:rPr lang="en" sz="1800">
                <a:solidFill>
                  <a:srgbClr val="FFB5FF"/>
                </a:solidFill>
                <a:latin typeface="Roboto Mono"/>
                <a:ea typeface="Roboto Mono"/>
                <a:cs typeface="Roboto Mono"/>
                <a:sym typeface="Roboto Mono"/>
              </a:rPr>
              <a:t>let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item</a:t>
            </a: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of</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if</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includes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solidFill>
                  <a:srgbClr val="F3F3F9"/>
                </a:solidFill>
                <a:latin typeface="Roboto Mono"/>
                <a:ea typeface="Roboto Mono"/>
                <a:cs typeface="Roboto Mono"/>
                <a:sym typeface="Roboto Mono"/>
              </a:rPr>
              <a:t>      unique</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push</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return</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solidFill>
                  <a:srgbClr val="AFFB98"/>
                </a:solidFill>
                <a:latin typeface="Roboto Mono"/>
                <a:ea typeface="Roboto Mono"/>
                <a:cs typeface="Roboto Mono"/>
                <a:sym typeface="Roboto Mono"/>
              </a:rPr>
              <a:t>}</a:t>
            </a:r>
          </a:p>
          <a:p>
            <a:pPr lvl="0" rtl="0">
              <a:lnSpc>
                <a:spcPct val="115000"/>
              </a:lnSpc>
              <a:spcBef>
                <a:spcPts val="0"/>
              </a:spcBef>
              <a:buNone/>
            </a:pPr>
            <a:r>
              <a:t/>
            </a:r>
            <a:endParaRPr sz="1800">
              <a:solidFill>
                <a:srgbClr val="AFFB98"/>
              </a:solidFill>
              <a:latin typeface="Roboto Mono"/>
              <a:ea typeface="Roboto Mono"/>
              <a:cs typeface="Roboto Mono"/>
              <a:sym typeface="Roboto Mono"/>
            </a:endParaRPr>
          </a:p>
        </p:txBody>
      </p:sp>
      <p:sp>
        <p:nvSpPr>
          <p:cNvPr id="1387" name="Shape 1387"/>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388" name="Shape 1388"/>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389" name="Shape 1389"/>
          <p:cNvSpPr txBox="1"/>
          <p:nvPr>
            <p:ph type="title"/>
          </p:nvPr>
        </p:nvSpPr>
        <p:spPr>
          <a:xfrm>
            <a:off x="2367450" y="1844300"/>
            <a:ext cx="4808400" cy="1209900"/>
          </a:xfrm>
          <a:prstGeom prst="rect">
            <a:avLst/>
          </a:prstGeom>
        </p:spPr>
        <p:txBody>
          <a:bodyPr anchorCtr="0" anchor="t" bIns="91425" lIns="91425" rIns="91425" tIns="91425">
            <a:noAutofit/>
          </a:bodyPr>
          <a:lstStyle/>
          <a:p>
            <a:pPr lvl="0" rtl="0" algn="ctr">
              <a:spcBef>
                <a:spcPts val="0"/>
              </a:spcBef>
              <a:buNone/>
            </a:pPr>
            <a:r>
              <a:rPr lang="en" sz="3600"/>
              <a:t>You can look up solved problems</a:t>
            </a: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pic>
        <p:nvPicPr>
          <p:cNvPr descr="noun_5835.png" id="1394" name="Shape 1394"/>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395" name="Shape 1395"/>
          <p:cNvSpPr txBox="1"/>
          <p:nvPr/>
        </p:nvSpPr>
        <p:spPr>
          <a:xfrm>
            <a:off x="249800" y="1267525"/>
            <a:ext cx="8894100" cy="37878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latin typeface="Roboto Mono"/>
                <a:ea typeface="Roboto Mono"/>
                <a:cs typeface="Roboto Mono"/>
                <a:sym typeface="Roboto Mono"/>
              </a:rPr>
              <a:t>function</a:t>
            </a:r>
            <a:r>
              <a:rPr lang="en" sz="1800">
                <a:latin typeface="Roboto Mono"/>
                <a:ea typeface="Roboto Mono"/>
                <a:cs typeface="Roboto Mono"/>
                <a:sym typeface="Roboto Mono"/>
              </a:rPr>
              <a:t> </a:t>
            </a:r>
            <a:r>
              <a:rPr lang="en" sz="1800">
                <a:solidFill>
                  <a:srgbClr val="FF7341"/>
                </a:solidFill>
                <a:latin typeface="Roboto Mono"/>
                <a:ea typeface="Roboto Mono"/>
                <a:cs typeface="Roboto Mono"/>
                <a:sym typeface="Roboto Mono"/>
              </a:rPr>
              <a:t>getUniqueItems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return</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reduce</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 =&gt;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return</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includes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 ?</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solidFill>
                  <a:srgbClr val="AFFB98"/>
                </a:solidFill>
                <a:latin typeface="Roboto Mono"/>
                <a:ea typeface="Roboto Mono"/>
                <a:cs typeface="Roboto Mono"/>
                <a:sym typeface="Roboto Mono"/>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t/>
            </a:r>
            <a:endParaRPr sz="1800">
              <a:solidFill>
                <a:srgbClr val="FFB5FF"/>
              </a:solidFill>
              <a:latin typeface="Roboto Mono"/>
              <a:ea typeface="Roboto Mono"/>
              <a:cs typeface="Roboto Mono"/>
              <a:sym typeface="Roboto Mono"/>
            </a:endParaRPr>
          </a:p>
          <a:p>
            <a:pPr lvl="0" rtl="0">
              <a:lnSpc>
                <a:spcPct val="115000"/>
              </a:lnSpc>
              <a:spcBef>
                <a:spcPts val="0"/>
              </a:spcBef>
              <a:buNone/>
            </a:pPr>
            <a:r>
              <a:t/>
            </a:r>
            <a:endParaRPr sz="1800">
              <a:solidFill>
                <a:srgbClr val="AFFB98"/>
              </a:solidFill>
              <a:latin typeface="Roboto Mono"/>
              <a:ea typeface="Roboto Mono"/>
              <a:cs typeface="Roboto Mono"/>
              <a:sym typeface="Roboto Mon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Shape 1400"/>
          <p:cNvSpPr txBox="1"/>
          <p:nvPr/>
        </p:nvSpPr>
        <p:spPr>
          <a:xfrm>
            <a:off x="249800" y="1267525"/>
            <a:ext cx="8894100" cy="37878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latin typeface="Roboto Mono"/>
                <a:ea typeface="Roboto Mono"/>
                <a:cs typeface="Roboto Mono"/>
                <a:sym typeface="Roboto Mono"/>
              </a:rPr>
              <a:t>function</a:t>
            </a:r>
            <a:r>
              <a:rPr lang="en" sz="1800">
                <a:latin typeface="Roboto Mono"/>
                <a:ea typeface="Roboto Mono"/>
                <a:cs typeface="Roboto Mono"/>
                <a:sym typeface="Roboto Mono"/>
              </a:rPr>
              <a:t> </a:t>
            </a:r>
            <a:r>
              <a:rPr lang="en" sz="1800">
                <a:solidFill>
                  <a:srgbClr val="FF7341"/>
                </a:solidFill>
                <a:latin typeface="Roboto Mono"/>
                <a:ea typeface="Roboto Mono"/>
                <a:cs typeface="Roboto Mono"/>
                <a:sym typeface="Roboto Mono"/>
              </a:rPr>
              <a:t>getUniqueItems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return</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arr</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reduce</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 =&gt;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return</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r>
              <a:rPr lang="en" sz="1800">
                <a:solidFill>
                  <a:srgbClr val="FF7341"/>
                </a:solidFill>
                <a:latin typeface="Roboto Mono"/>
                <a:ea typeface="Roboto Mono"/>
                <a:cs typeface="Roboto Mono"/>
                <a:sym typeface="Roboto Mono"/>
              </a:rPr>
              <a:t>includes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 ?</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unique</a:t>
            </a:r>
            <a:r>
              <a:rPr lang="en" sz="1800">
                <a:solidFill>
                  <a:srgbClr val="AFFB98"/>
                </a:solidFill>
                <a:latin typeface="Roboto Mono"/>
                <a:ea typeface="Roboto Mono"/>
                <a:cs typeface="Roboto Mono"/>
                <a:sym typeface="Roboto Mono"/>
              </a:rPr>
              <a: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item</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solidFill>
                  <a:srgbClr val="AFFB98"/>
                </a:solidFill>
                <a:latin typeface="Roboto Mono"/>
                <a:ea typeface="Roboto Mono"/>
                <a:cs typeface="Roboto Mono"/>
                <a:sym typeface="Roboto Mono"/>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t/>
            </a:r>
            <a:endParaRPr sz="1800">
              <a:solidFill>
                <a:srgbClr val="FFB5FF"/>
              </a:solidFill>
              <a:latin typeface="Roboto Mono"/>
              <a:ea typeface="Roboto Mono"/>
              <a:cs typeface="Roboto Mono"/>
              <a:sym typeface="Roboto Mono"/>
            </a:endParaRPr>
          </a:p>
          <a:p>
            <a:pPr lvl="0" rtl="0">
              <a:lnSpc>
                <a:spcPct val="115000"/>
              </a:lnSpc>
              <a:spcBef>
                <a:spcPts val="0"/>
              </a:spcBef>
              <a:buNone/>
            </a:pPr>
            <a:r>
              <a:t/>
            </a:r>
            <a:endParaRPr sz="1800">
              <a:solidFill>
                <a:srgbClr val="AFFB98"/>
              </a:solidFill>
              <a:latin typeface="Roboto Mono"/>
              <a:ea typeface="Roboto Mono"/>
              <a:cs typeface="Roboto Mono"/>
              <a:sym typeface="Roboto Mono"/>
            </a:endParaRPr>
          </a:p>
        </p:txBody>
      </p:sp>
      <p:sp>
        <p:nvSpPr>
          <p:cNvPr id="1401" name="Shape 1401"/>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402" name="Shape 1402"/>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403" name="Shape 1403"/>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lgn="ctr">
              <a:spcBef>
                <a:spcPts val="0"/>
              </a:spcBef>
              <a:buNone/>
            </a:pPr>
            <a:r>
              <a:rPr lang="en" sz="3600"/>
              <a:t>Iterate Over Ideas</a:t>
            </a: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pic>
        <p:nvPicPr>
          <p:cNvPr descr="noun_5835.png" id="1408" name="Shape 1408"/>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409" name="Shape 1409"/>
          <p:cNvSpPr txBox="1"/>
          <p:nvPr/>
        </p:nvSpPr>
        <p:spPr>
          <a:xfrm>
            <a:off x="1540475" y="1272325"/>
            <a:ext cx="6744300" cy="37878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latin typeface="Roboto Mono"/>
                <a:ea typeface="Roboto Mono"/>
                <a:cs typeface="Roboto Mono"/>
                <a:sym typeface="Roboto Mono"/>
              </a:rPr>
              <a:t>function</a:t>
            </a:r>
            <a:r>
              <a:rPr lang="en" sz="1800">
                <a:latin typeface="Roboto Mono"/>
                <a:ea typeface="Roboto Mono"/>
                <a:cs typeface="Roboto Mono"/>
                <a:sym typeface="Roboto Mono"/>
              </a:rPr>
              <a:t> </a:t>
            </a:r>
            <a:r>
              <a:rPr lang="en" sz="1800">
                <a:solidFill>
                  <a:srgbClr val="FF7341"/>
                </a:solidFill>
                <a:latin typeface="Roboto Mono"/>
                <a:ea typeface="Roboto Mono"/>
                <a:cs typeface="Roboto Mono"/>
                <a:sym typeface="Roboto Mono"/>
              </a:rPr>
              <a:t>getUniqueItems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items</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return</a:t>
            </a: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a:t>
            </a:r>
            <a:r>
              <a:rPr lang="en" sz="1800">
                <a:solidFill>
                  <a:srgbClr val="FFB5FF"/>
                </a:solidFill>
                <a:latin typeface="Roboto Mono"/>
                <a:ea typeface="Roboto Mono"/>
                <a:cs typeface="Roboto Mono"/>
                <a:sym typeface="Roboto Mono"/>
              </a:rPr>
              <a:t>new</a:t>
            </a:r>
            <a:r>
              <a:rPr lang="en" sz="1800">
                <a:latin typeface="Roboto Mono"/>
                <a:ea typeface="Roboto Mono"/>
                <a:cs typeface="Roboto Mono"/>
                <a:sym typeface="Roboto Mono"/>
              </a:rPr>
              <a:t> </a:t>
            </a:r>
            <a:r>
              <a:rPr lang="en" sz="1800">
                <a:solidFill>
                  <a:srgbClr val="FF7341"/>
                </a:solidFill>
                <a:latin typeface="Roboto Mono"/>
                <a:ea typeface="Roboto Mono"/>
                <a:cs typeface="Roboto Mono"/>
                <a:sym typeface="Roboto Mono"/>
              </a:rPr>
              <a:t>Set</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items</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solidFill>
                  <a:srgbClr val="AFFB98"/>
                </a:solidFill>
                <a:latin typeface="Roboto Mono"/>
                <a:ea typeface="Roboto Mono"/>
                <a:cs typeface="Roboto Mono"/>
                <a:sym typeface="Roboto Mono"/>
              </a:rPr>
              <a:t>}</a:t>
            </a:r>
          </a:p>
          <a:p>
            <a:pPr lvl="0" rtl="0">
              <a:lnSpc>
                <a:spcPct val="115000"/>
              </a:lnSpc>
              <a:spcBef>
                <a:spcPts val="0"/>
              </a:spcBef>
              <a:buNone/>
            </a:pPr>
            <a:r>
              <a:t/>
            </a:r>
            <a:endParaRPr sz="1800">
              <a:solidFill>
                <a:srgbClr val="AFFB98"/>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nvSpPr>
        <p:spPr>
          <a:xfrm>
            <a:off x="407475" y="643000"/>
            <a:ext cx="7922100" cy="5940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chemeClr val="dk1"/>
                </a:solidFill>
              </a:rPr>
              <a:t>Woz Flow Chart:</a:t>
            </a:r>
          </a:p>
        </p:txBody>
      </p:sp>
      <p:sp>
        <p:nvSpPr>
          <p:cNvPr id="127" name="Shape 127"/>
          <p:cNvSpPr/>
          <p:nvPr/>
        </p:nvSpPr>
        <p:spPr>
          <a:xfrm>
            <a:off x="3772298" y="2504225"/>
            <a:ext cx="1385400" cy="6684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rgbClr val="FFFFFF"/>
                </a:solidFill>
              </a:rPr>
              <a:t>Be A Genius</a:t>
            </a:r>
          </a:p>
        </p:txBody>
      </p:sp>
      <p:cxnSp>
        <p:nvCxnSpPr>
          <p:cNvPr id="128" name="Shape 128"/>
          <p:cNvCxnSpPr>
            <a:stCxn id="127" idx="2"/>
          </p:cNvCxnSpPr>
          <p:nvPr/>
        </p:nvCxnSpPr>
        <p:spPr>
          <a:xfrm flipH="1">
            <a:off x="4450598" y="3172625"/>
            <a:ext cx="14400" cy="755400"/>
          </a:xfrm>
          <a:prstGeom prst="straightConnector1">
            <a:avLst/>
          </a:prstGeom>
          <a:noFill/>
          <a:ln cap="flat" cmpd="sng" w="28575">
            <a:solidFill>
              <a:srgbClr val="FFFFFF"/>
            </a:solidFill>
            <a:prstDash val="solid"/>
            <a:round/>
            <a:headEnd len="lg" w="lg" type="none"/>
            <a:tailEnd len="lg" w="lg" type="triangle"/>
          </a:ln>
        </p:spPr>
      </p:cxnSp>
      <p:sp>
        <p:nvSpPr>
          <p:cNvPr id="129" name="Shape 129"/>
          <p:cNvSpPr/>
          <p:nvPr/>
        </p:nvSpPr>
        <p:spPr>
          <a:xfrm>
            <a:off x="3765050" y="4024090"/>
            <a:ext cx="1385400" cy="6684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rgbClr val="FFFFFF"/>
                </a:solidFill>
              </a:rPr>
              <a:t>Build Stuff</a:t>
            </a:r>
          </a:p>
        </p:txBody>
      </p:sp>
      <p:sp>
        <p:nvSpPr>
          <p:cNvPr id="130" name="Shape 130"/>
          <p:cNvSpPr/>
          <p:nvPr/>
        </p:nvSpPr>
        <p:spPr>
          <a:xfrm>
            <a:off x="1313150" y="16734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31" name="Shape 131"/>
          <p:cNvCxnSpPr>
            <a:stCxn id="130" idx="3"/>
          </p:cNvCxnSpPr>
          <p:nvPr/>
        </p:nvCxnSpPr>
        <p:spPr>
          <a:xfrm>
            <a:off x="1800050" y="1771675"/>
            <a:ext cx="270300" cy="127800"/>
          </a:xfrm>
          <a:prstGeom prst="straightConnector1">
            <a:avLst/>
          </a:prstGeom>
          <a:noFill/>
          <a:ln cap="flat" cmpd="sng" w="9525">
            <a:solidFill>
              <a:srgbClr val="FFFFFF"/>
            </a:solidFill>
            <a:prstDash val="solid"/>
            <a:round/>
            <a:headEnd len="lg" w="lg" type="none"/>
            <a:tailEnd len="lg" w="lg" type="triangle"/>
          </a:ln>
        </p:spPr>
      </p:cxnSp>
      <p:sp>
        <p:nvSpPr>
          <p:cNvPr id="132" name="Shape 132"/>
          <p:cNvSpPr/>
          <p:nvPr/>
        </p:nvSpPr>
        <p:spPr>
          <a:xfrm>
            <a:off x="1969500" y="2112900"/>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33" name="Shape 133"/>
          <p:cNvCxnSpPr/>
          <p:nvPr/>
        </p:nvCxnSpPr>
        <p:spPr>
          <a:xfrm>
            <a:off x="2456400" y="2162025"/>
            <a:ext cx="270300" cy="127800"/>
          </a:xfrm>
          <a:prstGeom prst="straightConnector1">
            <a:avLst/>
          </a:prstGeom>
          <a:noFill/>
          <a:ln cap="flat" cmpd="sng" w="9525">
            <a:solidFill>
              <a:srgbClr val="FFFFFF"/>
            </a:solidFill>
            <a:prstDash val="solid"/>
            <a:round/>
            <a:headEnd len="lg" w="lg" type="none"/>
            <a:tailEnd len="lg" w="lg" type="triangle"/>
          </a:ln>
        </p:spPr>
      </p:cxnSp>
      <p:grpSp>
        <p:nvGrpSpPr>
          <p:cNvPr id="134" name="Shape 134"/>
          <p:cNvGrpSpPr/>
          <p:nvPr/>
        </p:nvGrpSpPr>
        <p:grpSpPr>
          <a:xfrm>
            <a:off x="2299350" y="1737325"/>
            <a:ext cx="757200" cy="196500"/>
            <a:chOff x="2299350" y="1737325"/>
            <a:chExt cx="757200" cy="196500"/>
          </a:xfrm>
        </p:grpSpPr>
        <p:sp>
          <p:nvSpPr>
            <p:cNvPr id="135" name="Shape 135"/>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36" name="Shape 136"/>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sp>
        <p:nvSpPr>
          <p:cNvPr id="137" name="Shape 137"/>
          <p:cNvSpPr/>
          <p:nvPr/>
        </p:nvSpPr>
        <p:spPr>
          <a:xfrm>
            <a:off x="3056550" y="21620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38" name="Shape 138"/>
          <p:cNvCxnSpPr/>
          <p:nvPr/>
        </p:nvCxnSpPr>
        <p:spPr>
          <a:xfrm>
            <a:off x="3543450" y="2211150"/>
            <a:ext cx="270300" cy="127800"/>
          </a:xfrm>
          <a:prstGeom prst="straightConnector1">
            <a:avLst/>
          </a:prstGeom>
          <a:noFill/>
          <a:ln cap="flat" cmpd="sng" w="9525">
            <a:solidFill>
              <a:srgbClr val="FFFFFF"/>
            </a:solidFill>
            <a:prstDash val="solid"/>
            <a:round/>
            <a:headEnd len="lg" w="lg" type="none"/>
            <a:tailEnd len="lg" w="lg" type="triangle"/>
          </a:ln>
        </p:spPr>
      </p:cxnSp>
      <p:sp>
        <p:nvSpPr>
          <p:cNvPr id="139" name="Shape 139"/>
          <p:cNvSpPr/>
          <p:nvPr/>
        </p:nvSpPr>
        <p:spPr>
          <a:xfrm>
            <a:off x="5951800" y="15408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40" name="Shape 140"/>
          <p:cNvCxnSpPr>
            <a:stCxn id="139" idx="1"/>
          </p:cNvCxnSpPr>
          <p:nvPr/>
        </p:nvCxnSpPr>
        <p:spPr>
          <a:xfrm flipH="1">
            <a:off x="5583100" y="1639075"/>
            <a:ext cx="368700" cy="157200"/>
          </a:xfrm>
          <a:prstGeom prst="straightConnector1">
            <a:avLst/>
          </a:prstGeom>
          <a:noFill/>
          <a:ln cap="flat" cmpd="sng" w="9525">
            <a:solidFill>
              <a:srgbClr val="FFFFFF"/>
            </a:solidFill>
            <a:prstDash val="solid"/>
            <a:round/>
            <a:headEnd len="lg" w="lg" type="none"/>
            <a:tailEnd len="lg" w="lg" type="triangle"/>
          </a:ln>
        </p:spPr>
      </p:cxnSp>
      <p:sp>
        <p:nvSpPr>
          <p:cNvPr id="141" name="Shape 141"/>
          <p:cNvSpPr/>
          <p:nvPr/>
        </p:nvSpPr>
        <p:spPr>
          <a:xfrm>
            <a:off x="5519150" y="20987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42" name="Shape 142"/>
          <p:cNvCxnSpPr>
            <a:stCxn id="141" idx="1"/>
          </p:cNvCxnSpPr>
          <p:nvPr/>
        </p:nvCxnSpPr>
        <p:spPr>
          <a:xfrm flipH="1">
            <a:off x="5150450" y="2196975"/>
            <a:ext cx="368700" cy="157200"/>
          </a:xfrm>
          <a:prstGeom prst="straightConnector1">
            <a:avLst/>
          </a:prstGeom>
          <a:noFill/>
          <a:ln cap="flat" cmpd="sng" w="9525">
            <a:solidFill>
              <a:srgbClr val="FFFFFF"/>
            </a:solidFill>
            <a:prstDash val="solid"/>
            <a:round/>
            <a:headEnd len="lg" w="lg" type="none"/>
            <a:tailEnd len="lg" w="lg" type="triangle"/>
          </a:ln>
        </p:spPr>
      </p:cxnSp>
      <p:sp>
        <p:nvSpPr>
          <p:cNvPr id="143" name="Shape 143"/>
          <p:cNvSpPr/>
          <p:nvPr/>
        </p:nvSpPr>
        <p:spPr>
          <a:xfrm>
            <a:off x="6575975" y="1261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44" name="Shape 144"/>
          <p:cNvCxnSpPr>
            <a:stCxn id="143" idx="1"/>
          </p:cNvCxnSpPr>
          <p:nvPr/>
        </p:nvCxnSpPr>
        <p:spPr>
          <a:xfrm flipH="1">
            <a:off x="6207275" y="1359437"/>
            <a:ext cx="368700" cy="157200"/>
          </a:xfrm>
          <a:prstGeom prst="straightConnector1">
            <a:avLst/>
          </a:prstGeom>
          <a:noFill/>
          <a:ln cap="flat" cmpd="sng" w="9525">
            <a:solidFill>
              <a:srgbClr val="FFFFFF"/>
            </a:solidFill>
            <a:prstDash val="solid"/>
            <a:round/>
            <a:headEnd len="lg" w="lg" type="none"/>
            <a:tailEnd len="lg" w="lg" type="triangle"/>
          </a:ln>
        </p:spPr>
      </p:cxnSp>
      <p:grpSp>
        <p:nvGrpSpPr>
          <p:cNvPr id="145" name="Shape 145"/>
          <p:cNvGrpSpPr/>
          <p:nvPr/>
        </p:nvGrpSpPr>
        <p:grpSpPr>
          <a:xfrm>
            <a:off x="6416000" y="1651175"/>
            <a:ext cx="855600" cy="255450"/>
            <a:chOff x="6713175" y="1789625"/>
            <a:chExt cx="855600" cy="255450"/>
          </a:xfrm>
        </p:grpSpPr>
        <p:sp>
          <p:nvSpPr>
            <p:cNvPr id="146" name="Shape 146"/>
            <p:cNvSpPr/>
            <p:nvPr/>
          </p:nvSpPr>
          <p:spPr>
            <a:xfrm>
              <a:off x="7081875" y="17896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47" name="Shape 147"/>
            <p:cNvCxnSpPr>
              <a:stCxn id="146" idx="1"/>
            </p:cNvCxnSpPr>
            <p:nvPr/>
          </p:nvCxnSpPr>
          <p:spPr>
            <a:xfrm flipH="1">
              <a:off x="6713175" y="1887875"/>
              <a:ext cx="368700" cy="157200"/>
            </a:xfrm>
            <a:prstGeom prst="straightConnector1">
              <a:avLst/>
            </a:prstGeom>
            <a:noFill/>
            <a:ln cap="flat" cmpd="sng" w="9525">
              <a:solidFill>
                <a:srgbClr val="FFFFFF"/>
              </a:solidFill>
              <a:prstDash val="solid"/>
              <a:round/>
              <a:headEnd len="lg" w="lg" type="none"/>
              <a:tailEnd len="lg" w="lg" type="triangle"/>
            </a:ln>
          </p:spPr>
        </p:cxnSp>
      </p:grpSp>
      <p:sp>
        <p:nvSpPr>
          <p:cNvPr id="148" name="Shape 148"/>
          <p:cNvSpPr/>
          <p:nvPr/>
        </p:nvSpPr>
        <p:spPr>
          <a:xfrm>
            <a:off x="5081600" y="1680300"/>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49" name="Shape 149"/>
          <p:cNvCxnSpPr>
            <a:stCxn id="148" idx="1"/>
          </p:cNvCxnSpPr>
          <p:nvPr/>
        </p:nvCxnSpPr>
        <p:spPr>
          <a:xfrm flipH="1">
            <a:off x="4712900" y="1778550"/>
            <a:ext cx="368700" cy="157200"/>
          </a:xfrm>
          <a:prstGeom prst="straightConnector1">
            <a:avLst/>
          </a:prstGeom>
          <a:noFill/>
          <a:ln cap="flat" cmpd="sng" w="9525">
            <a:solidFill>
              <a:srgbClr val="FFFFFF"/>
            </a:solidFill>
            <a:prstDash val="solid"/>
            <a:round/>
            <a:headEnd len="lg" w="lg" type="none"/>
            <a:tailEnd len="lg" w="lg" type="triangle"/>
          </a:ln>
        </p:spPr>
      </p:cxnSp>
      <p:sp>
        <p:nvSpPr>
          <p:cNvPr id="150" name="Shape 150"/>
          <p:cNvSpPr/>
          <p:nvPr/>
        </p:nvSpPr>
        <p:spPr>
          <a:xfrm>
            <a:off x="3335825" y="1339800"/>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51" name="Shape 151"/>
          <p:cNvCxnSpPr/>
          <p:nvPr/>
        </p:nvCxnSpPr>
        <p:spPr>
          <a:xfrm>
            <a:off x="3618025" y="1584125"/>
            <a:ext cx="13500" cy="268200"/>
          </a:xfrm>
          <a:prstGeom prst="straightConnector1">
            <a:avLst/>
          </a:prstGeom>
          <a:noFill/>
          <a:ln cap="flat" cmpd="sng" w="9525">
            <a:solidFill>
              <a:srgbClr val="FFFFFF"/>
            </a:solidFill>
            <a:prstDash val="solid"/>
            <a:round/>
            <a:headEnd len="lg" w="lg" type="none"/>
            <a:tailEnd len="lg" w="lg" type="triangle"/>
          </a:ln>
        </p:spPr>
      </p:cxnSp>
      <p:sp>
        <p:nvSpPr>
          <p:cNvPr id="152" name="Shape 152"/>
          <p:cNvSpPr/>
          <p:nvPr/>
        </p:nvSpPr>
        <p:spPr>
          <a:xfrm>
            <a:off x="3936912" y="1382812"/>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53" name="Shape 153"/>
          <p:cNvCxnSpPr/>
          <p:nvPr/>
        </p:nvCxnSpPr>
        <p:spPr>
          <a:xfrm>
            <a:off x="4219112" y="1627137"/>
            <a:ext cx="13500" cy="268200"/>
          </a:xfrm>
          <a:prstGeom prst="straightConnector1">
            <a:avLst/>
          </a:prstGeom>
          <a:noFill/>
          <a:ln cap="flat" cmpd="sng" w="9525">
            <a:solidFill>
              <a:srgbClr val="FFFFFF"/>
            </a:solidFill>
            <a:prstDash val="solid"/>
            <a:round/>
            <a:headEnd len="lg" w="lg" type="none"/>
            <a:tailEnd len="lg" w="lg" type="triangle"/>
          </a:ln>
        </p:spPr>
      </p:cxnSp>
      <p:sp>
        <p:nvSpPr>
          <p:cNvPr id="154" name="Shape 154"/>
          <p:cNvSpPr/>
          <p:nvPr/>
        </p:nvSpPr>
        <p:spPr>
          <a:xfrm>
            <a:off x="3932425" y="1861712"/>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55" name="Shape 155"/>
          <p:cNvCxnSpPr/>
          <p:nvPr/>
        </p:nvCxnSpPr>
        <p:spPr>
          <a:xfrm>
            <a:off x="4214625" y="2106037"/>
            <a:ext cx="13500" cy="268200"/>
          </a:xfrm>
          <a:prstGeom prst="straightConnector1">
            <a:avLst/>
          </a:prstGeom>
          <a:noFill/>
          <a:ln cap="flat" cmpd="sng" w="9525">
            <a:solidFill>
              <a:srgbClr val="FFFFFF"/>
            </a:solidFill>
            <a:prstDash val="solid"/>
            <a:round/>
            <a:headEnd len="lg" w="lg" type="none"/>
            <a:tailEnd len="lg" w="lg" type="triangle"/>
          </a:ln>
        </p:spPr>
      </p:cxnSp>
      <p:sp>
        <p:nvSpPr>
          <p:cNvPr id="156" name="Shape 156"/>
          <p:cNvSpPr/>
          <p:nvPr/>
        </p:nvSpPr>
        <p:spPr>
          <a:xfrm>
            <a:off x="3452712" y="1778550"/>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57" name="Shape 157"/>
          <p:cNvCxnSpPr/>
          <p:nvPr/>
        </p:nvCxnSpPr>
        <p:spPr>
          <a:xfrm>
            <a:off x="3636575" y="1999062"/>
            <a:ext cx="13500" cy="268200"/>
          </a:xfrm>
          <a:prstGeom prst="straightConnector1">
            <a:avLst/>
          </a:prstGeom>
          <a:noFill/>
          <a:ln cap="flat" cmpd="sng" w="9525">
            <a:solidFill>
              <a:srgbClr val="FFFFFF"/>
            </a:solidFill>
            <a:prstDash val="solid"/>
            <a:round/>
            <a:headEnd len="lg" w="lg" type="none"/>
            <a:tailEnd len="lg" w="lg" type="triangle"/>
          </a:ln>
        </p:spPr>
      </p:cxnSp>
      <p:grpSp>
        <p:nvGrpSpPr>
          <p:cNvPr id="158" name="Shape 158"/>
          <p:cNvGrpSpPr/>
          <p:nvPr/>
        </p:nvGrpSpPr>
        <p:grpSpPr>
          <a:xfrm>
            <a:off x="2569650" y="1181775"/>
            <a:ext cx="486900" cy="512525"/>
            <a:chOff x="1297875" y="1103187"/>
            <a:chExt cx="486900" cy="512525"/>
          </a:xfrm>
        </p:grpSpPr>
        <p:sp>
          <p:nvSpPr>
            <p:cNvPr id="159" name="Shape 159"/>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60" name="Shape 160"/>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grpSp>
        <p:nvGrpSpPr>
          <p:cNvPr id="161" name="Shape 161"/>
          <p:cNvGrpSpPr/>
          <p:nvPr/>
        </p:nvGrpSpPr>
        <p:grpSpPr>
          <a:xfrm>
            <a:off x="4452637" y="2122050"/>
            <a:ext cx="486900" cy="512525"/>
            <a:chOff x="1297875" y="1103187"/>
            <a:chExt cx="486900" cy="512525"/>
          </a:xfrm>
        </p:grpSpPr>
        <p:sp>
          <p:nvSpPr>
            <p:cNvPr id="162" name="Shape 162"/>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63" name="Shape 163"/>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grpSp>
        <p:nvGrpSpPr>
          <p:cNvPr id="164" name="Shape 164"/>
          <p:cNvGrpSpPr/>
          <p:nvPr/>
        </p:nvGrpSpPr>
        <p:grpSpPr>
          <a:xfrm>
            <a:off x="2958687" y="1515400"/>
            <a:ext cx="486900" cy="512525"/>
            <a:chOff x="1297875" y="1103187"/>
            <a:chExt cx="486900" cy="512525"/>
          </a:xfrm>
        </p:grpSpPr>
        <p:sp>
          <p:nvSpPr>
            <p:cNvPr id="165" name="Shape 165"/>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66" name="Shape 166"/>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grpSp>
        <p:nvGrpSpPr>
          <p:cNvPr id="167" name="Shape 167"/>
          <p:cNvGrpSpPr/>
          <p:nvPr/>
        </p:nvGrpSpPr>
        <p:grpSpPr>
          <a:xfrm>
            <a:off x="3879462" y="2101162"/>
            <a:ext cx="486900" cy="512525"/>
            <a:chOff x="1297875" y="1103187"/>
            <a:chExt cx="486900" cy="512525"/>
          </a:xfrm>
        </p:grpSpPr>
        <p:sp>
          <p:nvSpPr>
            <p:cNvPr id="168" name="Shape 168"/>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69" name="Shape 169"/>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grpSp>
        <p:nvGrpSpPr>
          <p:cNvPr id="170" name="Shape 170"/>
          <p:cNvGrpSpPr/>
          <p:nvPr/>
        </p:nvGrpSpPr>
        <p:grpSpPr>
          <a:xfrm>
            <a:off x="4631987" y="1600200"/>
            <a:ext cx="486900" cy="512525"/>
            <a:chOff x="1297875" y="1103187"/>
            <a:chExt cx="486900" cy="512525"/>
          </a:xfrm>
        </p:grpSpPr>
        <p:sp>
          <p:nvSpPr>
            <p:cNvPr id="171" name="Shape 171"/>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72" name="Shape 172"/>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grpSp>
        <p:nvGrpSpPr>
          <p:cNvPr id="173" name="Shape 173"/>
          <p:cNvGrpSpPr/>
          <p:nvPr/>
        </p:nvGrpSpPr>
        <p:grpSpPr>
          <a:xfrm>
            <a:off x="5518275" y="1819762"/>
            <a:ext cx="855600" cy="255450"/>
            <a:chOff x="5870750" y="1379675"/>
            <a:chExt cx="855600" cy="255450"/>
          </a:xfrm>
        </p:grpSpPr>
        <p:sp>
          <p:nvSpPr>
            <p:cNvPr id="174" name="Shape 174"/>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75" name="Shape 175"/>
            <p:cNvCxnSpPr>
              <a:stCxn id="174"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176" name="Shape 176"/>
          <p:cNvGrpSpPr/>
          <p:nvPr/>
        </p:nvGrpSpPr>
        <p:grpSpPr>
          <a:xfrm>
            <a:off x="5373775" y="1202912"/>
            <a:ext cx="855600" cy="255450"/>
            <a:chOff x="5870750" y="1379675"/>
            <a:chExt cx="855600" cy="255450"/>
          </a:xfrm>
        </p:grpSpPr>
        <p:sp>
          <p:nvSpPr>
            <p:cNvPr id="177" name="Shape 177"/>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78" name="Shape 178"/>
            <p:cNvCxnSpPr>
              <a:stCxn id="177"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179" name="Shape 179"/>
          <p:cNvGrpSpPr/>
          <p:nvPr/>
        </p:nvGrpSpPr>
        <p:grpSpPr>
          <a:xfrm>
            <a:off x="4471000" y="1202912"/>
            <a:ext cx="855600" cy="255450"/>
            <a:chOff x="5870750" y="1379675"/>
            <a:chExt cx="855600" cy="255450"/>
          </a:xfrm>
        </p:grpSpPr>
        <p:sp>
          <p:nvSpPr>
            <p:cNvPr id="180" name="Shape 180"/>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81" name="Shape 181"/>
            <p:cNvCxnSpPr>
              <a:stCxn id="180"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182" name="Shape 182"/>
          <p:cNvGrpSpPr/>
          <p:nvPr/>
        </p:nvGrpSpPr>
        <p:grpSpPr>
          <a:xfrm>
            <a:off x="6207275" y="2041137"/>
            <a:ext cx="855600" cy="255450"/>
            <a:chOff x="5870750" y="1379675"/>
            <a:chExt cx="855600" cy="255450"/>
          </a:xfrm>
        </p:grpSpPr>
        <p:sp>
          <p:nvSpPr>
            <p:cNvPr id="183" name="Shape 183"/>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84" name="Shape 184"/>
            <p:cNvCxnSpPr>
              <a:stCxn id="183"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185" name="Shape 185"/>
          <p:cNvGrpSpPr/>
          <p:nvPr/>
        </p:nvGrpSpPr>
        <p:grpSpPr>
          <a:xfrm>
            <a:off x="5096200" y="2475912"/>
            <a:ext cx="855600" cy="255450"/>
            <a:chOff x="5870750" y="1379675"/>
            <a:chExt cx="855600" cy="255450"/>
          </a:xfrm>
        </p:grpSpPr>
        <p:sp>
          <p:nvSpPr>
            <p:cNvPr id="186" name="Shape 186"/>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87" name="Shape 187"/>
            <p:cNvCxnSpPr>
              <a:stCxn id="186"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188" name="Shape 188"/>
          <p:cNvGrpSpPr/>
          <p:nvPr/>
        </p:nvGrpSpPr>
        <p:grpSpPr>
          <a:xfrm>
            <a:off x="1647350" y="1232400"/>
            <a:ext cx="757200" cy="196500"/>
            <a:chOff x="2299350" y="1737325"/>
            <a:chExt cx="757200" cy="196500"/>
          </a:xfrm>
        </p:grpSpPr>
        <p:sp>
          <p:nvSpPr>
            <p:cNvPr id="189" name="Shape 189"/>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90" name="Shape 190"/>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grpSp>
        <p:nvGrpSpPr>
          <p:cNvPr id="191" name="Shape 191"/>
          <p:cNvGrpSpPr/>
          <p:nvPr/>
        </p:nvGrpSpPr>
        <p:grpSpPr>
          <a:xfrm>
            <a:off x="1742750" y="1576700"/>
            <a:ext cx="757200" cy="196500"/>
            <a:chOff x="2299350" y="1737325"/>
            <a:chExt cx="757200" cy="196500"/>
          </a:xfrm>
        </p:grpSpPr>
        <p:sp>
          <p:nvSpPr>
            <p:cNvPr id="192" name="Shape 192"/>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93" name="Shape 193"/>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grpSp>
        <p:nvGrpSpPr>
          <p:cNvPr id="194" name="Shape 194"/>
          <p:cNvGrpSpPr/>
          <p:nvPr/>
        </p:nvGrpSpPr>
        <p:grpSpPr>
          <a:xfrm>
            <a:off x="2420500" y="1976850"/>
            <a:ext cx="757200" cy="196500"/>
            <a:chOff x="2299350" y="1737325"/>
            <a:chExt cx="757200" cy="196500"/>
          </a:xfrm>
        </p:grpSpPr>
        <p:sp>
          <p:nvSpPr>
            <p:cNvPr id="195" name="Shape 195"/>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196" name="Shape 196"/>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cxnSp>
        <p:nvCxnSpPr>
          <p:cNvPr id="197" name="Shape 197"/>
          <p:cNvCxnSpPr/>
          <p:nvPr/>
        </p:nvCxnSpPr>
        <p:spPr>
          <a:xfrm>
            <a:off x="2342100" y="2629737"/>
            <a:ext cx="270300" cy="127800"/>
          </a:xfrm>
          <a:prstGeom prst="straightConnector1">
            <a:avLst/>
          </a:prstGeom>
          <a:noFill/>
          <a:ln cap="flat" cmpd="sng" w="9525">
            <a:solidFill>
              <a:srgbClr val="FFFFFF"/>
            </a:solidFill>
            <a:prstDash val="solid"/>
            <a:round/>
            <a:headEnd len="lg" w="lg" type="none"/>
            <a:tailEnd len="lg" w="lg" type="triangle"/>
          </a:ln>
        </p:spPr>
      </p:cxnSp>
      <p:sp>
        <p:nvSpPr>
          <p:cNvPr id="198" name="Shape 198"/>
          <p:cNvSpPr/>
          <p:nvPr/>
        </p:nvSpPr>
        <p:spPr>
          <a:xfrm>
            <a:off x="2511550" y="2970962"/>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199" name="Shape 199"/>
          <p:cNvCxnSpPr/>
          <p:nvPr/>
        </p:nvCxnSpPr>
        <p:spPr>
          <a:xfrm>
            <a:off x="2998450" y="3020087"/>
            <a:ext cx="270300" cy="127800"/>
          </a:xfrm>
          <a:prstGeom prst="straightConnector1">
            <a:avLst/>
          </a:prstGeom>
          <a:noFill/>
          <a:ln cap="flat" cmpd="sng" w="9525">
            <a:solidFill>
              <a:srgbClr val="FFFFFF"/>
            </a:solidFill>
            <a:prstDash val="solid"/>
            <a:round/>
            <a:headEnd len="lg" w="lg" type="none"/>
            <a:tailEnd len="lg" w="lg" type="triangle"/>
          </a:ln>
        </p:spPr>
      </p:cxnSp>
      <p:grpSp>
        <p:nvGrpSpPr>
          <p:cNvPr id="200" name="Shape 200"/>
          <p:cNvGrpSpPr/>
          <p:nvPr/>
        </p:nvGrpSpPr>
        <p:grpSpPr>
          <a:xfrm>
            <a:off x="2841400" y="2595387"/>
            <a:ext cx="757200" cy="196500"/>
            <a:chOff x="2299350" y="1737325"/>
            <a:chExt cx="757200" cy="196500"/>
          </a:xfrm>
        </p:grpSpPr>
        <p:sp>
          <p:nvSpPr>
            <p:cNvPr id="201" name="Shape 201"/>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02" name="Shape 202"/>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grpSp>
        <p:nvGrpSpPr>
          <p:cNvPr id="203" name="Shape 203"/>
          <p:cNvGrpSpPr/>
          <p:nvPr/>
        </p:nvGrpSpPr>
        <p:grpSpPr>
          <a:xfrm>
            <a:off x="3111700" y="2039837"/>
            <a:ext cx="486900" cy="512525"/>
            <a:chOff x="1297875" y="1103187"/>
            <a:chExt cx="486900" cy="512525"/>
          </a:xfrm>
        </p:grpSpPr>
        <p:sp>
          <p:nvSpPr>
            <p:cNvPr id="204" name="Shape 204"/>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05" name="Shape 205"/>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grpSp>
        <p:nvGrpSpPr>
          <p:cNvPr id="206" name="Shape 206"/>
          <p:cNvGrpSpPr/>
          <p:nvPr/>
        </p:nvGrpSpPr>
        <p:grpSpPr>
          <a:xfrm>
            <a:off x="2284800" y="2434762"/>
            <a:ext cx="757200" cy="196500"/>
            <a:chOff x="2299350" y="1737325"/>
            <a:chExt cx="757200" cy="196500"/>
          </a:xfrm>
        </p:grpSpPr>
        <p:sp>
          <p:nvSpPr>
            <p:cNvPr id="207" name="Shape 207"/>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08" name="Shape 208"/>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grpSp>
        <p:nvGrpSpPr>
          <p:cNvPr id="209" name="Shape 209"/>
          <p:cNvGrpSpPr/>
          <p:nvPr/>
        </p:nvGrpSpPr>
        <p:grpSpPr>
          <a:xfrm>
            <a:off x="2962550" y="2834912"/>
            <a:ext cx="757200" cy="196500"/>
            <a:chOff x="2299350" y="1737325"/>
            <a:chExt cx="757200" cy="196500"/>
          </a:xfrm>
        </p:grpSpPr>
        <p:sp>
          <p:nvSpPr>
            <p:cNvPr id="210" name="Shape 210"/>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11" name="Shape 211"/>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sp>
        <p:nvSpPr>
          <p:cNvPr id="212" name="Shape 212"/>
          <p:cNvSpPr/>
          <p:nvPr/>
        </p:nvSpPr>
        <p:spPr>
          <a:xfrm>
            <a:off x="6080450" y="23187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13" name="Shape 213"/>
          <p:cNvCxnSpPr>
            <a:stCxn id="212" idx="1"/>
          </p:cNvCxnSpPr>
          <p:nvPr/>
        </p:nvCxnSpPr>
        <p:spPr>
          <a:xfrm flipH="1">
            <a:off x="5711750" y="2416975"/>
            <a:ext cx="368700" cy="157200"/>
          </a:xfrm>
          <a:prstGeom prst="straightConnector1">
            <a:avLst/>
          </a:prstGeom>
          <a:noFill/>
          <a:ln cap="flat" cmpd="sng" w="9525">
            <a:solidFill>
              <a:srgbClr val="FFFFFF"/>
            </a:solidFill>
            <a:prstDash val="solid"/>
            <a:round/>
            <a:headEnd len="lg" w="lg" type="none"/>
            <a:tailEnd len="lg" w="lg" type="triangle"/>
          </a:ln>
        </p:spPr>
      </p:cxnSp>
      <p:sp>
        <p:nvSpPr>
          <p:cNvPr id="214" name="Shape 214"/>
          <p:cNvSpPr/>
          <p:nvPr/>
        </p:nvSpPr>
        <p:spPr>
          <a:xfrm>
            <a:off x="5647800" y="28766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15" name="Shape 215"/>
          <p:cNvCxnSpPr>
            <a:stCxn id="214" idx="1"/>
          </p:cNvCxnSpPr>
          <p:nvPr/>
        </p:nvCxnSpPr>
        <p:spPr>
          <a:xfrm flipH="1">
            <a:off x="5279100" y="2974875"/>
            <a:ext cx="368700" cy="157200"/>
          </a:xfrm>
          <a:prstGeom prst="straightConnector1">
            <a:avLst/>
          </a:prstGeom>
          <a:noFill/>
          <a:ln cap="flat" cmpd="sng" w="9525">
            <a:solidFill>
              <a:srgbClr val="FFFFFF"/>
            </a:solidFill>
            <a:prstDash val="solid"/>
            <a:round/>
            <a:headEnd len="lg" w="lg" type="none"/>
            <a:tailEnd len="lg" w="lg" type="triangle"/>
          </a:ln>
        </p:spPr>
      </p:cxnSp>
      <p:grpSp>
        <p:nvGrpSpPr>
          <p:cNvPr id="216" name="Shape 216"/>
          <p:cNvGrpSpPr/>
          <p:nvPr/>
        </p:nvGrpSpPr>
        <p:grpSpPr>
          <a:xfrm>
            <a:off x="6541025" y="2430100"/>
            <a:ext cx="855600" cy="255450"/>
            <a:chOff x="6713175" y="1789625"/>
            <a:chExt cx="855600" cy="255450"/>
          </a:xfrm>
        </p:grpSpPr>
        <p:sp>
          <p:nvSpPr>
            <p:cNvPr id="217" name="Shape 217"/>
            <p:cNvSpPr/>
            <p:nvPr/>
          </p:nvSpPr>
          <p:spPr>
            <a:xfrm>
              <a:off x="7081875" y="17896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18" name="Shape 218"/>
            <p:cNvCxnSpPr>
              <a:stCxn id="217" idx="1"/>
            </p:cNvCxnSpPr>
            <p:nvPr/>
          </p:nvCxnSpPr>
          <p:spPr>
            <a:xfrm flipH="1">
              <a:off x="6713175" y="1887875"/>
              <a:ext cx="368700" cy="157200"/>
            </a:xfrm>
            <a:prstGeom prst="straightConnector1">
              <a:avLst/>
            </a:prstGeom>
            <a:noFill/>
            <a:ln cap="flat" cmpd="sng" w="9525">
              <a:solidFill>
                <a:srgbClr val="FFFFFF"/>
              </a:solidFill>
              <a:prstDash val="solid"/>
              <a:round/>
              <a:headEnd len="lg" w="lg" type="none"/>
              <a:tailEnd len="lg" w="lg" type="triangle"/>
            </a:ln>
          </p:spPr>
        </p:cxnSp>
      </p:grpSp>
      <p:sp>
        <p:nvSpPr>
          <p:cNvPr id="219" name="Shape 219"/>
          <p:cNvSpPr/>
          <p:nvPr/>
        </p:nvSpPr>
        <p:spPr>
          <a:xfrm>
            <a:off x="5210250" y="2458200"/>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grpSp>
        <p:nvGrpSpPr>
          <p:cNvPr id="220" name="Shape 220"/>
          <p:cNvGrpSpPr/>
          <p:nvPr/>
        </p:nvGrpSpPr>
        <p:grpSpPr>
          <a:xfrm>
            <a:off x="5646925" y="2597662"/>
            <a:ext cx="855600" cy="255450"/>
            <a:chOff x="5870750" y="1379675"/>
            <a:chExt cx="855600" cy="255450"/>
          </a:xfrm>
        </p:grpSpPr>
        <p:sp>
          <p:nvSpPr>
            <p:cNvPr id="221" name="Shape 221"/>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22" name="Shape 222"/>
            <p:cNvCxnSpPr>
              <a:stCxn id="221"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223" name="Shape 223"/>
          <p:cNvGrpSpPr/>
          <p:nvPr/>
        </p:nvGrpSpPr>
        <p:grpSpPr>
          <a:xfrm>
            <a:off x="6335925" y="2819037"/>
            <a:ext cx="855600" cy="255450"/>
            <a:chOff x="5870750" y="1379675"/>
            <a:chExt cx="855600" cy="255450"/>
          </a:xfrm>
        </p:grpSpPr>
        <p:sp>
          <p:nvSpPr>
            <p:cNvPr id="224" name="Shape 224"/>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25" name="Shape 225"/>
            <p:cNvCxnSpPr>
              <a:stCxn id="224"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sp>
        <p:nvSpPr>
          <p:cNvPr id="226" name="Shape 226"/>
          <p:cNvSpPr/>
          <p:nvPr/>
        </p:nvSpPr>
        <p:spPr>
          <a:xfrm>
            <a:off x="5593550" y="3253812"/>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27" name="Shape 227"/>
          <p:cNvCxnSpPr>
            <a:stCxn id="226" idx="1"/>
          </p:cNvCxnSpPr>
          <p:nvPr/>
        </p:nvCxnSpPr>
        <p:spPr>
          <a:xfrm rot="10800000">
            <a:off x="5228750" y="3236262"/>
            <a:ext cx="364800" cy="115800"/>
          </a:xfrm>
          <a:prstGeom prst="straightConnector1">
            <a:avLst/>
          </a:prstGeom>
          <a:noFill/>
          <a:ln cap="flat" cmpd="sng" w="9525">
            <a:solidFill>
              <a:srgbClr val="FFFFFF"/>
            </a:solidFill>
            <a:prstDash val="solid"/>
            <a:round/>
            <a:headEnd len="lg" w="lg" type="none"/>
            <a:tailEnd len="lg" w="lg" type="triangle"/>
          </a:ln>
        </p:spPr>
      </p:cxnSp>
      <p:sp>
        <p:nvSpPr>
          <p:cNvPr id="228" name="Shape 228"/>
          <p:cNvSpPr/>
          <p:nvPr/>
        </p:nvSpPr>
        <p:spPr>
          <a:xfrm>
            <a:off x="5320912" y="19484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29" name="Shape 229"/>
          <p:cNvCxnSpPr>
            <a:stCxn id="228" idx="1"/>
          </p:cNvCxnSpPr>
          <p:nvPr/>
        </p:nvCxnSpPr>
        <p:spPr>
          <a:xfrm flipH="1">
            <a:off x="4952212" y="2046737"/>
            <a:ext cx="368700" cy="157200"/>
          </a:xfrm>
          <a:prstGeom prst="straightConnector1">
            <a:avLst/>
          </a:prstGeom>
          <a:noFill/>
          <a:ln cap="flat" cmpd="sng" w="9525">
            <a:solidFill>
              <a:srgbClr val="FFFFFF"/>
            </a:solidFill>
            <a:prstDash val="solid"/>
            <a:round/>
            <a:headEnd len="lg" w="lg" type="none"/>
            <a:tailEnd len="lg" w="lg" type="triangle"/>
          </a:ln>
        </p:spPr>
      </p:cxnSp>
      <p:grpSp>
        <p:nvGrpSpPr>
          <p:cNvPr id="230" name="Shape 230"/>
          <p:cNvGrpSpPr/>
          <p:nvPr/>
        </p:nvGrpSpPr>
        <p:grpSpPr>
          <a:xfrm>
            <a:off x="4202475" y="1614337"/>
            <a:ext cx="486900" cy="512525"/>
            <a:chOff x="1297875" y="1103187"/>
            <a:chExt cx="486900" cy="512525"/>
          </a:xfrm>
        </p:grpSpPr>
        <p:sp>
          <p:nvSpPr>
            <p:cNvPr id="231" name="Shape 231"/>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32" name="Shape 232"/>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grpSp>
        <p:nvGrpSpPr>
          <p:cNvPr id="233" name="Shape 233"/>
          <p:cNvGrpSpPr/>
          <p:nvPr/>
        </p:nvGrpSpPr>
        <p:grpSpPr>
          <a:xfrm>
            <a:off x="4871300" y="1868387"/>
            <a:ext cx="486900" cy="512525"/>
            <a:chOff x="1297875" y="1103187"/>
            <a:chExt cx="486900" cy="512525"/>
          </a:xfrm>
        </p:grpSpPr>
        <p:sp>
          <p:nvSpPr>
            <p:cNvPr id="234" name="Shape 234"/>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35" name="Shape 235"/>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sp>
        <p:nvSpPr>
          <p:cNvPr id="236" name="Shape 236"/>
          <p:cNvSpPr/>
          <p:nvPr/>
        </p:nvSpPr>
        <p:spPr>
          <a:xfrm>
            <a:off x="7643450" y="13473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37" name="Shape 237"/>
          <p:cNvCxnSpPr>
            <a:stCxn id="236" idx="1"/>
          </p:cNvCxnSpPr>
          <p:nvPr/>
        </p:nvCxnSpPr>
        <p:spPr>
          <a:xfrm flipH="1">
            <a:off x="7274750" y="1445625"/>
            <a:ext cx="368700" cy="157200"/>
          </a:xfrm>
          <a:prstGeom prst="straightConnector1">
            <a:avLst/>
          </a:prstGeom>
          <a:noFill/>
          <a:ln cap="flat" cmpd="sng" w="9525">
            <a:solidFill>
              <a:srgbClr val="FFFFFF"/>
            </a:solidFill>
            <a:prstDash val="solid"/>
            <a:round/>
            <a:headEnd len="lg" w="lg" type="none"/>
            <a:tailEnd len="lg" w="lg" type="triangle"/>
          </a:ln>
        </p:spPr>
      </p:cxnSp>
      <p:sp>
        <p:nvSpPr>
          <p:cNvPr id="238" name="Shape 238"/>
          <p:cNvSpPr/>
          <p:nvPr/>
        </p:nvSpPr>
        <p:spPr>
          <a:xfrm>
            <a:off x="7210800" y="19052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39" name="Shape 239"/>
          <p:cNvCxnSpPr>
            <a:stCxn id="238" idx="1"/>
          </p:cNvCxnSpPr>
          <p:nvPr/>
        </p:nvCxnSpPr>
        <p:spPr>
          <a:xfrm flipH="1">
            <a:off x="6842100" y="2003525"/>
            <a:ext cx="368700" cy="157200"/>
          </a:xfrm>
          <a:prstGeom prst="straightConnector1">
            <a:avLst/>
          </a:prstGeom>
          <a:noFill/>
          <a:ln cap="flat" cmpd="sng" w="9525">
            <a:solidFill>
              <a:srgbClr val="FFFFFF"/>
            </a:solidFill>
            <a:prstDash val="solid"/>
            <a:round/>
            <a:headEnd len="lg" w="lg" type="none"/>
            <a:tailEnd len="lg" w="lg" type="triangle"/>
          </a:ln>
        </p:spPr>
      </p:cxnSp>
      <p:grpSp>
        <p:nvGrpSpPr>
          <p:cNvPr id="240" name="Shape 240"/>
          <p:cNvGrpSpPr/>
          <p:nvPr/>
        </p:nvGrpSpPr>
        <p:grpSpPr>
          <a:xfrm>
            <a:off x="8107650" y="1457725"/>
            <a:ext cx="855600" cy="255450"/>
            <a:chOff x="6713175" y="1789625"/>
            <a:chExt cx="855600" cy="255450"/>
          </a:xfrm>
        </p:grpSpPr>
        <p:sp>
          <p:nvSpPr>
            <p:cNvPr id="241" name="Shape 241"/>
            <p:cNvSpPr/>
            <p:nvPr/>
          </p:nvSpPr>
          <p:spPr>
            <a:xfrm>
              <a:off x="7081875" y="17896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42" name="Shape 242"/>
            <p:cNvCxnSpPr>
              <a:stCxn id="241" idx="1"/>
            </p:cNvCxnSpPr>
            <p:nvPr/>
          </p:nvCxnSpPr>
          <p:spPr>
            <a:xfrm flipH="1">
              <a:off x="6713175" y="1887875"/>
              <a:ext cx="368700" cy="157200"/>
            </a:xfrm>
            <a:prstGeom prst="straightConnector1">
              <a:avLst/>
            </a:prstGeom>
            <a:noFill/>
            <a:ln cap="flat" cmpd="sng" w="9525">
              <a:solidFill>
                <a:srgbClr val="FFFFFF"/>
              </a:solidFill>
              <a:prstDash val="solid"/>
              <a:round/>
              <a:headEnd len="lg" w="lg" type="none"/>
              <a:tailEnd len="lg" w="lg" type="triangle"/>
            </a:ln>
          </p:spPr>
        </p:cxnSp>
      </p:grpSp>
      <p:sp>
        <p:nvSpPr>
          <p:cNvPr id="243" name="Shape 243"/>
          <p:cNvSpPr/>
          <p:nvPr/>
        </p:nvSpPr>
        <p:spPr>
          <a:xfrm>
            <a:off x="6773250" y="1486850"/>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grpSp>
        <p:nvGrpSpPr>
          <p:cNvPr id="244" name="Shape 244"/>
          <p:cNvGrpSpPr/>
          <p:nvPr/>
        </p:nvGrpSpPr>
        <p:grpSpPr>
          <a:xfrm>
            <a:off x="7209925" y="1626312"/>
            <a:ext cx="855600" cy="255450"/>
            <a:chOff x="5870750" y="1379675"/>
            <a:chExt cx="855600" cy="255450"/>
          </a:xfrm>
        </p:grpSpPr>
        <p:sp>
          <p:nvSpPr>
            <p:cNvPr id="245" name="Shape 245"/>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46" name="Shape 246"/>
            <p:cNvCxnSpPr>
              <a:stCxn id="245"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247" name="Shape 247"/>
          <p:cNvGrpSpPr/>
          <p:nvPr/>
        </p:nvGrpSpPr>
        <p:grpSpPr>
          <a:xfrm>
            <a:off x="7065425" y="1009462"/>
            <a:ext cx="855600" cy="255450"/>
            <a:chOff x="5870750" y="1379675"/>
            <a:chExt cx="855600" cy="255450"/>
          </a:xfrm>
        </p:grpSpPr>
        <p:sp>
          <p:nvSpPr>
            <p:cNvPr id="248" name="Shape 248"/>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49" name="Shape 249"/>
            <p:cNvCxnSpPr>
              <a:stCxn id="248"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250" name="Shape 250"/>
          <p:cNvGrpSpPr/>
          <p:nvPr/>
        </p:nvGrpSpPr>
        <p:grpSpPr>
          <a:xfrm>
            <a:off x="7898925" y="1847687"/>
            <a:ext cx="855600" cy="255450"/>
            <a:chOff x="5870750" y="1379675"/>
            <a:chExt cx="855600" cy="255450"/>
          </a:xfrm>
        </p:grpSpPr>
        <p:sp>
          <p:nvSpPr>
            <p:cNvPr id="251" name="Shape 251"/>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52" name="Shape 252"/>
            <p:cNvCxnSpPr>
              <a:stCxn id="251"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253" name="Shape 253"/>
          <p:cNvGrpSpPr/>
          <p:nvPr/>
        </p:nvGrpSpPr>
        <p:grpSpPr>
          <a:xfrm>
            <a:off x="6787850" y="2282462"/>
            <a:ext cx="855600" cy="255450"/>
            <a:chOff x="5870750" y="1379675"/>
            <a:chExt cx="855600" cy="255450"/>
          </a:xfrm>
        </p:grpSpPr>
        <p:sp>
          <p:nvSpPr>
            <p:cNvPr id="254" name="Shape 254"/>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55" name="Shape 255"/>
            <p:cNvCxnSpPr>
              <a:stCxn id="254"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sp>
        <p:nvSpPr>
          <p:cNvPr id="256" name="Shape 256"/>
          <p:cNvSpPr/>
          <p:nvPr/>
        </p:nvSpPr>
        <p:spPr>
          <a:xfrm>
            <a:off x="7772100" y="21252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57" name="Shape 257"/>
          <p:cNvCxnSpPr>
            <a:stCxn id="256" idx="1"/>
          </p:cNvCxnSpPr>
          <p:nvPr/>
        </p:nvCxnSpPr>
        <p:spPr>
          <a:xfrm flipH="1">
            <a:off x="7403400" y="2223525"/>
            <a:ext cx="368700" cy="157200"/>
          </a:xfrm>
          <a:prstGeom prst="straightConnector1">
            <a:avLst/>
          </a:prstGeom>
          <a:noFill/>
          <a:ln cap="flat" cmpd="sng" w="9525">
            <a:solidFill>
              <a:srgbClr val="FFFFFF"/>
            </a:solidFill>
            <a:prstDash val="solid"/>
            <a:round/>
            <a:headEnd len="lg" w="lg" type="none"/>
            <a:tailEnd len="lg" w="lg" type="triangle"/>
          </a:ln>
        </p:spPr>
      </p:cxnSp>
      <p:sp>
        <p:nvSpPr>
          <p:cNvPr id="258" name="Shape 258"/>
          <p:cNvSpPr/>
          <p:nvPr/>
        </p:nvSpPr>
        <p:spPr>
          <a:xfrm>
            <a:off x="7339450" y="26831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59" name="Shape 259"/>
          <p:cNvCxnSpPr>
            <a:stCxn id="258" idx="1"/>
          </p:cNvCxnSpPr>
          <p:nvPr/>
        </p:nvCxnSpPr>
        <p:spPr>
          <a:xfrm flipH="1">
            <a:off x="6970750" y="2781425"/>
            <a:ext cx="368700" cy="157200"/>
          </a:xfrm>
          <a:prstGeom prst="straightConnector1">
            <a:avLst/>
          </a:prstGeom>
          <a:noFill/>
          <a:ln cap="flat" cmpd="sng" w="9525">
            <a:solidFill>
              <a:srgbClr val="FFFFFF"/>
            </a:solidFill>
            <a:prstDash val="solid"/>
            <a:round/>
            <a:headEnd len="lg" w="lg" type="none"/>
            <a:tailEnd len="lg" w="lg" type="triangle"/>
          </a:ln>
        </p:spPr>
      </p:cxnSp>
      <p:sp>
        <p:nvSpPr>
          <p:cNvPr id="260" name="Shape 260"/>
          <p:cNvSpPr/>
          <p:nvPr/>
        </p:nvSpPr>
        <p:spPr>
          <a:xfrm>
            <a:off x="6901900" y="2264750"/>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grpSp>
        <p:nvGrpSpPr>
          <p:cNvPr id="261" name="Shape 261"/>
          <p:cNvGrpSpPr/>
          <p:nvPr/>
        </p:nvGrpSpPr>
        <p:grpSpPr>
          <a:xfrm>
            <a:off x="7338575" y="2404212"/>
            <a:ext cx="855600" cy="255450"/>
            <a:chOff x="5870750" y="1379675"/>
            <a:chExt cx="855600" cy="255450"/>
          </a:xfrm>
        </p:grpSpPr>
        <p:sp>
          <p:nvSpPr>
            <p:cNvPr id="262" name="Shape 262"/>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63" name="Shape 263"/>
            <p:cNvCxnSpPr>
              <a:stCxn id="262"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grpSp>
        <p:nvGrpSpPr>
          <p:cNvPr id="264" name="Shape 264"/>
          <p:cNvGrpSpPr/>
          <p:nvPr/>
        </p:nvGrpSpPr>
        <p:grpSpPr>
          <a:xfrm>
            <a:off x="8027575" y="2625587"/>
            <a:ext cx="855600" cy="255450"/>
            <a:chOff x="5870750" y="1379675"/>
            <a:chExt cx="855600" cy="255450"/>
          </a:xfrm>
        </p:grpSpPr>
        <p:sp>
          <p:nvSpPr>
            <p:cNvPr id="265" name="Shape 265"/>
            <p:cNvSpPr/>
            <p:nvPr/>
          </p:nvSpPr>
          <p:spPr>
            <a:xfrm>
              <a:off x="6239450" y="137967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66" name="Shape 266"/>
            <p:cNvCxnSpPr>
              <a:stCxn id="265" idx="1"/>
            </p:cNvCxnSpPr>
            <p:nvPr/>
          </p:nvCxnSpPr>
          <p:spPr>
            <a:xfrm flipH="1">
              <a:off x="5870750" y="1477925"/>
              <a:ext cx="368700" cy="157200"/>
            </a:xfrm>
            <a:prstGeom prst="straightConnector1">
              <a:avLst/>
            </a:prstGeom>
            <a:noFill/>
            <a:ln cap="flat" cmpd="sng" w="9525">
              <a:solidFill>
                <a:srgbClr val="FFFFFF"/>
              </a:solidFill>
              <a:prstDash val="solid"/>
              <a:round/>
              <a:headEnd len="lg" w="lg" type="none"/>
              <a:tailEnd len="lg" w="lg" type="triangle"/>
            </a:ln>
          </p:spPr>
        </p:cxnSp>
      </p:grpSp>
      <p:sp>
        <p:nvSpPr>
          <p:cNvPr id="267" name="Shape 267"/>
          <p:cNvSpPr/>
          <p:nvPr/>
        </p:nvSpPr>
        <p:spPr>
          <a:xfrm>
            <a:off x="7285200" y="3060362"/>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68" name="Shape 268"/>
          <p:cNvCxnSpPr>
            <a:stCxn id="267" idx="1"/>
          </p:cNvCxnSpPr>
          <p:nvPr/>
        </p:nvCxnSpPr>
        <p:spPr>
          <a:xfrm rot="10800000">
            <a:off x="6920400" y="3042812"/>
            <a:ext cx="364800" cy="115800"/>
          </a:xfrm>
          <a:prstGeom prst="straightConnector1">
            <a:avLst/>
          </a:prstGeom>
          <a:noFill/>
          <a:ln cap="flat" cmpd="sng" w="9525">
            <a:solidFill>
              <a:srgbClr val="FFFFFF"/>
            </a:solidFill>
            <a:prstDash val="solid"/>
            <a:round/>
            <a:headEnd len="lg" w="lg" type="none"/>
            <a:tailEnd len="lg" w="lg" type="triangle"/>
          </a:ln>
        </p:spPr>
      </p:cxnSp>
      <p:sp>
        <p:nvSpPr>
          <p:cNvPr id="269" name="Shape 269"/>
          <p:cNvSpPr/>
          <p:nvPr/>
        </p:nvSpPr>
        <p:spPr>
          <a:xfrm>
            <a:off x="7012562" y="175503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70" name="Shape 270"/>
          <p:cNvCxnSpPr/>
          <p:nvPr/>
        </p:nvCxnSpPr>
        <p:spPr>
          <a:xfrm>
            <a:off x="951750" y="1768087"/>
            <a:ext cx="270300" cy="127800"/>
          </a:xfrm>
          <a:prstGeom prst="straightConnector1">
            <a:avLst/>
          </a:prstGeom>
          <a:noFill/>
          <a:ln cap="flat" cmpd="sng" w="9525">
            <a:solidFill>
              <a:srgbClr val="FFFFFF"/>
            </a:solidFill>
            <a:prstDash val="solid"/>
            <a:round/>
            <a:headEnd len="lg" w="lg" type="none"/>
            <a:tailEnd len="lg" w="lg" type="triangle"/>
          </a:ln>
        </p:spPr>
      </p:cxnSp>
      <p:grpSp>
        <p:nvGrpSpPr>
          <p:cNvPr id="271" name="Shape 271"/>
          <p:cNvGrpSpPr/>
          <p:nvPr/>
        </p:nvGrpSpPr>
        <p:grpSpPr>
          <a:xfrm>
            <a:off x="794700" y="1343387"/>
            <a:ext cx="757200" cy="196500"/>
            <a:chOff x="2299350" y="1737325"/>
            <a:chExt cx="757200" cy="196500"/>
          </a:xfrm>
        </p:grpSpPr>
        <p:sp>
          <p:nvSpPr>
            <p:cNvPr id="272" name="Shape 272"/>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73" name="Shape 273"/>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sp>
        <p:nvSpPr>
          <p:cNvPr id="274" name="Shape 274"/>
          <p:cNvSpPr/>
          <p:nvPr/>
        </p:nvSpPr>
        <p:spPr>
          <a:xfrm>
            <a:off x="1416275" y="1889062"/>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grpSp>
        <p:nvGrpSpPr>
          <p:cNvPr id="275" name="Shape 275"/>
          <p:cNvGrpSpPr/>
          <p:nvPr/>
        </p:nvGrpSpPr>
        <p:grpSpPr>
          <a:xfrm>
            <a:off x="1454037" y="1121462"/>
            <a:ext cx="486900" cy="512525"/>
            <a:chOff x="1297875" y="1103187"/>
            <a:chExt cx="486900" cy="512525"/>
          </a:xfrm>
        </p:grpSpPr>
        <p:sp>
          <p:nvSpPr>
            <p:cNvPr id="276" name="Shape 276"/>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77" name="Shape 277"/>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grpSp>
        <p:nvGrpSpPr>
          <p:cNvPr id="278" name="Shape 278"/>
          <p:cNvGrpSpPr/>
          <p:nvPr/>
        </p:nvGrpSpPr>
        <p:grpSpPr>
          <a:xfrm>
            <a:off x="915850" y="1582912"/>
            <a:ext cx="757200" cy="196500"/>
            <a:chOff x="2299350" y="1737325"/>
            <a:chExt cx="757200" cy="196500"/>
          </a:xfrm>
        </p:grpSpPr>
        <p:sp>
          <p:nvSpPr>
            <p:cNvPr id="279" name="Shape 279"/>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80" name="Shape 280"/>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sp>
        <p:nvSpPr>
          <p:cNvPr id="281" name="Shape 281"/>
          <p:cNvSpPr/>
          <p:nvPr/>
        </p:nvSpPr>
        <p:spPr>
          <a:xfrm>
            <a:off x="1006900" y="25770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82" name="Shape 282"/>
          <p:cNvCxnSpPr/>
          <p:nvPr/>
        </p:nvCxnSpPr>
        <p:spPr>
          <a:xfrm>
            <a:off x="1493800" y="2626150"/>
            <a:ext cx="270300" cy="127800"/>
          </a:xfrm>
          <a:prstGeom prst="straightConnector1">
            <a:avLst/>
          </a:prstGeom>
          <a:noFill/>
          <a:ln cap="flat" cmpd="sng" w="9525">
            <a:solidFill>
              <a:srgbClr val="FFFFFF"/>
            </a:solidFill>
            <a:prstDash val="solid"/>
            <a:round/>
            <a:headEnd len="lg" w="lg" type="none"/>
            <a:tailEnd len="lg" w="lg" type="triangle"/>
          </a:ln>
        </p:spPr>
      </p:cxnSp>
      <p:grpSp>
        <p:nvGrpSpPr>
          <p:cNvPr id="283" name="Shape 283"/>
          <p:cNvGrpSpPr/>
          <p:nvPr/>
        </p:nvGrpSpPr>
        <p:grpSpPr>
          <a:xfrm>
            <a:off x="1336750" y="2201450"/>
            <a:ext cx="757200" cy="196500"/>
            <a:chOff x="2299350" y="1737325"/>
            <a:chExt cx="757200" cy="196500"/>
          </a:xfrm>
        </p:grpSpPr>
        <p:sp>
          <p:nvSpPr>
            <p:cNvPr id="284" name="Shape 284"/>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Learn</a:t>
              </a:r>
            </a:p>
          </p:txBody>
        </p:sp>
        <p:cxnSp>
          <p:nvCxnSpPr>
            <p:cNvPr id="285" name="Shape 285"/>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grpSp>
        <p:nvGrpSpPr>
          <p:cNvPr id="286" name="Shape 286"/>
          <p:cNvGrpSpPr/>
          <p:nvPr/>
        </p:nvGrpSpPr>
        <p:grpSpPr>
          <a:xfrm>
            <a:off x="1607050" y="1645900"/>
            <a:ext cx="486900" cy="512525"/>
            <a:chOff x="1297875" y="1103187"/>
            <a:chExt cx="486900" cy="512525"/>
          </a:xfrm>
        </p:grpSpPr>
        <p:sp>
          <p:nvSpPr>
            <p:cNvPr id="287" name="Shape 287"/>
            <p:cNvSpPr/>
            <p:nvPr/>
          </p:nvSpPr>
          <p:spPr>
            <a:xfrm>
              <a:off x="1297875" y="1103187"/>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88" name="Shape 288"/>
            <p:cNvCxnSpPr/>
            <p:nvPr/>
          </p:nvCxnSpPr>
          <p:spPr>
            <a:xfrm>
              <a:off x="1580075" y="1347512"/>
              <a:ext cx="13500" cy="268200"/>
            </a:xfrm>
            <a:prstGeom prst="straightConnector1">
              <a:avLst/>
            </a:prstGeom>
            <a:noFill/>
            <a:ln cap="flat" cmpd="sng" w="9525">
              <a:solidFill>
                <a:srgbClr val="FFFFFF"/>
              </a:solidFill>
              <a:prstDash val="solid"/>
              <a:round/>
              <a:headEnd len="lg" w="lg" type="none"/>
              <a:tailEnd len="lg" w="lg" type="triangle"/>
            </a:ln>
          </p:spPr>
        </p:cxnSp>
      </p:grpSp>
      <p:grpSp>
        <p:nvGrpSpPr>
          <p:cNvPr id="289" name="Shape 289"/>
          <p:cNvGrpSpPr/>
          <p:nvPr/>
        </p:nvGrpSpPr>
        <p:grpSpPr>
          <a:xfrm>
            <a:off x="780150" y="2040825"/>
            <a:ext cx="757200" cy="196500"/>
            <a:chOff x="2299350" y="1737325"/>
            <a:chExt cx="757200" cy="196500"/>
          </a:xfrm>
        </p:grpSpPr>
        <p:sp>
          <p:nvSpPr>
            <p:cNvPr id="290" name="Shape 290"/>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91" name="Shape 291"/>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grpSp>
        <p:nvGrpSpPr>
          <p:cNvPr id="292" name="Shape 292"/>
          <p:cNvGrpSpPr/>
          <p:nvPr/>
        </p:nvGrpSpPr>
        <p:grpSpPr>
          <a:xfrm>
            <a:off x="1457900" y="2440975"/>
            <a:ext cx="757200" cy="196500"/>
            <a:chOff x="2299350" y="1737325"/>
            <a:chExt cx="757200" cy="196500"/>
          </a:xfrm>
        </p:grpSpPr>
        <p:sp>
          <p:nvSpPr>
            <p:cNvPr id="293" name="Shape 293"/>
            <p:cNvSpPr/>
            <p:nvPr/>
          </p:nvSpPr>
          <p:spPr>
            <a:xfrm>
              <a:off x="2299350" y="1737325"/>
              <a:ext cx="486900" cy="196500"/>
            </a:xfrm>
            <a:prstGeom prst="rect">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solidFill>
                    <a:schemeClr val="dk1"/>
                  </a:solidFill>
                </a:rPr>
                <a:t>Build</a:t>
              </a:r>
            </a:p>
          </p:txBody>
        </p:sp>
        <p:cxnSp>
          <p:nvCxnSpPr>
            <p:cNvPr id="294" name="Shape 294"/>
            <p:cNvCxnSpPr/>
            <p:nvPr/>
          </p:nvCxnSpPr>
          <p:spPr>
            <a:xfrm>
              <a:off x="2786250" y="1786450"/>
              <a:ext cx="270300" cy="127800"/>
            </a:xfrm>
            <a:prstGeom prst="straightConnector1">
              <a:avLst/>
            </a:prstGeom>
            <a:noFill/>
            <a:ln cap="flat" cmpd="sng" w="9525">
              <a:solidFill>
                <a:srgbClr val="FFFFFF"/>
              </a:solidFill>
              <a:prstDash val="solid"/>
              <a:round/>
              <a:headEnd len="lg" w="lg" type="none"/>
              <a:tailEnd len="lg" w="lg" type="triangle"/>
            </a:ln>
          </p:spPr>
        </p:cxn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Shape 1414"/>
          <p:cNvSpPr txBox="1"/>
          <p:nvPr/>
        </p:nvSpPr>
        <p:spPr>
          <a:xfrm>
            <a:off x="1540475" y="1272325"/>
            <a:ext cx="6744300" cy="37878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latin typeface="Roboto Mono"/>
                <a:ea typeface="Roboto Mono"/>
                <a:cs typeface="Roboto Mono"/>
                <a:sym typeface="Roboto Mono"/>
              </a:rPr>
              <a:t>function</a:t>
            </a:r>
            <a:r>
              <a:rPr lang="en" sz="1800">
                <a:latin typeface="Roboto Mono"/>
                <a:ea typeface="Roboto Mono"/>
                <a:cs typeface="Roboto Mono"/>
                <a:sym typeface="Roboto Mono"/>
              </a:rPr>
              <a:t> </a:t>
            </a:r>
            <a:r>
              <a:rPr lang="en" sz="1800">
                <a:solidFill>
                  <a:srgbClr val="FF7341"/>
                </a:solidFill>
                <a:latin typeface="Roboto Mono"/>
                <a:ea typeface="Roboto Mono"/>
                <a:cs typeface="Roboto Mono"/>
                <a:sym typeface="Roboto Mono"/>
              </a:rPr>
              <a:t>getUniqueItems</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items</a:t>
            </a:r>
            <a:r>
              <a:rPr lang="en" sz="1800">
                <a:solidFill>
                  <a:srgbClr val="AFFB98"/>
                </a:solidFill>
                <a:latin typeface="Roboto Mono"/>
                <a:ea typeface="Roboto Mono"/>
                <a:cs typeface="Roboto Mono"/>
                <a:sym typeface="Roboto Mono"/>
              </a:rPr>
              <a:t>) {</a:t>
            </a:r>
          </a:p>
          <a:p>
            <a:pPr lvl="0" rtl="0">
              <a:lnSpc>
                <a:spcPct val="115000"/>
              </a:lnSpc>
              <a:spcBef>
                <a:spcPts val="0"/>
              </a:spcBef>
              <a:buNone/>
            </a:pPr>
            <a:r>
              <a:rPr lang="en" sz="1800">
                <a:latin typeface="Roboto Mono"/>
                <a:ea typeface="Roboto Mono"/>
                <a:cs typeface="Roboto Mono"/>
                <a:sym typeface="Roboto Mono"/>
              </a:rPr>
              <a:t>  </a:t>
            </a:r>
            <a:r>
              <a:rPr lang="en" sz="1800">
                <a:solidFill>
                  <a:srgbClr val="FFB5FF"/>
                </a:solidFill>
                <a:latin typeface="Roboto Mono"/>
                <a:ea typeface="Roboto Mono"/>
                <a:cs typeface="Roboto Mono"/>
                <a:sym typeface="Roboto Mono"/>
              </a:rPr>
              <a:t>return</a:t>
            </a: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a:t>
            </a:r>
            <a:r>
              <a:rPr lang="en" sz="1800">
                <a:solidFill>
                  <a:srgbClr val="FFB5FF"/>
                </a:solidFill>
                <a:latin typeface="Roboto Mono"/>
                <a:ea typeface="Roboto Mono"/>
                <a:cs typeface="Roboto Mono"/>
                <a:sym typeface="Roboto Mono"/>
              </a:rPr>
              <a:t>new</a:t>
            </a:r>
            <a:r>
              <a:rPr lang="en" sz="1800">
                <a:latin typeface="Roboto Mono"/>
                <a:ea typeface="Roboto Mono"/>
                <a:cs typeface="Roboto Mono"/>
                <a:sym typeface="Roboto Mono"/>
              </a:rPr>
              <a:t> </a:t>
            </a:r>
            <a:r>
              <a:rPr lang="en" sz="1800">
                <a:solidFill>
                  <a:srgbClr val="FF7341"/>
                </a:solidFill>
                <a:latin typeface="Roboto Mono"/>
                <a:ea typeface="Roboto Mono"/>
                <a:cs typeface="Roboto Mono"/>
                <a:sym typeface="Roboto Mono"/>
              </a:rPr>
              <a:t>Set</a:t>
            </a: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items</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rPr lang="en" sz="1800">
                <a:solidFill>
                  <a:srgbClr val="AFFB98"/>
                </a:solidFill>
                <a:latin typeface="Roboto Mono"/>
                <a:ea typeface="Roboto Mono"/>
                <a:cs typeface="Roboto Mono"/>
                <a:sym typeface="Roboto Mono"/>
              </a:rPr>
              <a:t>}</a:t>
            </a:r>
          </a:p>
          <a:p>
            <a:pPr lvl="0" rtl="0">
              <a:lnSpc>
                <a:spcPct val="115000"/>
              </a:lnSpc>
              <a:spcBef>
                <a:spcPts val="0"/>
              </a:spcBef>
              <a:buNone/>
            </a:pPr>
            <a:r>
              <a:t/>
            </a:r>
            <a:endParaRPr sz="1800">
              <a:solidFill>
                <a:srgbClr val="AFFB98"/>
              </a:solidFill>
              <a:latin typeface="Roboto Mono"/>
              <a:ea typeface="Roboto Mono"/>
              <a:cs typeface="Roboto Mono"/>
              <a:sym typeface="Roboto Mono"/>
            </a:endParaRPr>
          </a:p>
        </p:txBody>
      </p:sp>
      <p:sp>
        <p:nvSpPr>
          <p:cNvPr id="1415" name="Shape 1415"/>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416" name="Shape 1416"/>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417" name="Shape 1417"/>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lgn="ctr">
              <a:spcBef>
                <a:spcPts val="0"/>
              </a:spcBef>
              <a:buNone/>
            </a:pPr>
            <a:r>
              <a:rPr lang="en" sz="3600"/>
              <a:t>Test</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Shape 1422"/>
          <p:cNvSpPr txBox="1"/>
          <p:nvPr>
            <p:ph type="title"/>
          </p:nvPr>
        </p:nvSpPr>
        <p:spPr>
          <a:xfrm>
            <a:off x="1181750" y="230775"/>
            <a:ext cx="6468300" cy="718200"/>
          </a:xfrm>
          <a:prstGeom prst="rect">
            <a:avLst/>
          </a:prstGeom>
        </p:spPr>
        <p:txBody>
          <a:bodyPr anchorCtr="0" anchor="t" bIns="91425" lIns="91425" rIns="91425" tIns="91425">
            <a:noAutofit/>
          </a:bodyPr>
          <a:lstStyle/>
          <a:p>
            <a:pPr lvl="0" rtl="0">
              <a:spcBef>
                <a:spcPts val="0"/>
              </a:spcBef>
              <a:buNone/>
            </a:pPr>
            <a:r>
              <a:rPr lang="en" sz="3600"/>
              <a:t>Tools, Principles, Patterns</a:t>
            </a:r>
          </a:p>
        </p:txBody>
      </p:sp>
      <p:pic>
        <p:nvPicPr>
          <p:cNvPr descr="noun_62377.png" id="1423" name="Shape 1423"/>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Shape 1428"/>
          <p:cNvSpPr txBox="1"/>
          <p:nvPr>
            <p:ph type="title"/>
          </p:nvPr>
        </p:nvSpPr>
        <p:spPr>
          <a:xfrm>
            <a:off x="1181750" y="230775"/>
            <a:ext cx="6468300" cy="718200"/>
          </a:xfrm>
          <a:prstGeom prst="rect">
            <a:avLst/>
          </a:prstGeom>
        </p:spPr>
        <p:txBody>
          <a:bodyPr anchorCtr="0" anchor="t" bIns="91425" lIns="91425" rIns="91425" tIns="91425">
            <a:noAutofit/>
          </a:bodyPr>
          <a:lstStyle/>
          <a:p>
            <a:pPr lvl="0" rtl="0">
              <a:spcBef>
                <a:spcPts val="0"/>
              </a:spcBef>
              <a:buNone/>
            </a:pPr>
            <a:r>
              <a:rPr lang="en" sz="3600"/>
              <a:t>Why do things exist</a:t>
            </a:r>
          </a:p>
        </p:txBody>
      </p:sp>
      <p:pic>
        <p:nvPicPr>
          <p:cNvPr descr="noun_62377.png" id="1429" name="Shape 1429"/>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433" name="Shape 1433"/>
        <p:cNvGrpSpPr/>
        <p:nvPr/>
      </p:nvGrpSpPr>
      <p:grpSpPr>
        <a:xfrm>
          <a:off x="0" y="0"/>
          <a:ext cx="0" cy="0"/>
          <a:chOff x="0" y="0"/>
          <a:chExt cx="0" cy="0"/>
        </a:xfrm>
      </p:grpSpPr>
      <p:pic>
        <p:nvPicPr>
          <p:cNvPr descr="gorilla-845119_960_720.jpeg" id="1434" name="Shape 1434"/>
          <p:cNvPicPr preferRelativeResize="0"/>
          <p:nvPr/>
        </p:nvPicPr>
        <p:blipFill>
          <a:blip r:embed="rId3">
            <a:alphaModFix/>
          </a:blip>
          <a:stretch>
            <a:fillRect/>
          </a:stretch>
        </p:blipFill>
        <p:spPr>
          <a:xfrm>
            <a:off x="1310800" y="0"/>
            <a:ext cx="7833199" cy="5143499"/>
          </a:xfrm>
          <a:prstGeom prst="rect">
            <a:avLst/>
          </a:prstGeom>
          <a:noFill/>
          <a:ln>
            <a:noFill/>
          </a:ln>
        </p:spPr>
      </p:pic>
      <p:sp>
        <p:nvSpPr>
          <p:cNvPr id="1435" name="Shape 1435"/>
          <p:cNvSpPr txBox="1"/>
          <p:nvPr>
            <p:ph type="title"/>
          </p:nvPr>
        </p:nvSpPr>
        <p:spPr>
          <a:xfrm>
            <a:off x="1181750" y="230775"/>
            <a:ext cx="6468300" cy="718200"/>
          </a:xfrm>
          <a:prstGeom prst="rect">
            <a:avLst/>
          </a:prstGeom>
        </p:spPr>
        <p:txBody>
          <a:bodyPr anchorCtr="0" anchor="t" bIns="91425" lIns="91425" rIns="91425" tIns="91425">
            <a:noAutofit/>
          </a:bodyPr>
          <a:lstStyle/>
          <a:p>
            <a:pPr lvl="0" rtl="0">
              <a:spcBef>
                <a:spcPts val="0"/>
              </a:spcBef>
              <a:buNone/>
            </a:pPr>
            <a:r>
              <a:rPr lang="en" sz="3600"/>
              <a:t>Why do things exist</a:t>
            </a:r>
          </a:p>
        </p:txBody>
      </p:sp>
      <p:pic>
        <p:nvPicPr>
          <p:cNvPr descr="noun_62377.png" id="1436" name="Shape 1436"/>
          <p:cNvPicPr preferRelativeResize="0"/>
          <p:nvPr/>
        </p:nvPicPr>
        <p:blipFill rotWithShape="1">
          <a:blip r:embed="rId4">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sp>
        <p:nvSpPr>
          <p:cNvPr id="1441" name="Shape 1441"/>
          <p:cNvSpPr txBox="1"/>
          <p:nvPr>
            <p:ph type="title"/>
          </p:nvPr>
        </p:nvSpPr>
        <p:spPr>
          <a:xfrm>
            <a:off x="1181750" y="230775"/>
            <a:ext cx="7143000" cy="995400"/>
          </a:xfrm>
          <a:prstGeom prst="rect">
            <a:avLst/>
          </a:prstGeom>
        </p:spPr>
        <p:txBody>
          <a:bodyPr anchorCtr="0" anchor="t" bIns="91425" lIns="91425" rIns="91425" tIns="91425">
            <a:noAutofit/>
          </a:bodyPr>
          <a:lstStyle/>
          <a:p>
            <a:pPr lvl="0">
              <a:spcBef>
                <a:spcPts val="0"/>
              </a:spcBef>
              <a:buNone/>
            </a:pPr>
            <a:r>
              <a:rPr lang="en" sz="3600"/>
              <a:t>Why do things exist</a:t>
            </a:r>
          </a:p>
          <a:p>
            <a:pPr lvl="0" rtl="0">
              <a:spcBef>
                <a:spcPts val="0"/>
              </a:spcBef>
              <a:buNone/>
            </a:pPr>
            <a:r>
              <a:t/>
            </a:r>
            <a:endParaRPr sz="3600"/>
          </a:p>
        </p:txBody>
      </p:sp>
      <p:pic>
        <p:nvPicPr>
          <p:cNvPr descr="noun_62377.png" id="1442" name="Shape 1442"/>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443" name="Shape 1443"/>
          <p:cNvSpPr txBox="1"/>
          <p:nvPr/>
        </p:nvSpPr>
        <p:spPr>
          <a:xfrm>
            <a:off x="1302000" y="1933225"/>
            <a:ext cx="6540000" cy="1953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latin typeface="Roboto Mono"/>
                <a:ea typeface="Roboto Mono"/>
                <a:cs typeface="Roboto Mono"/>
                <a:sym typeface="Roboto Mono"/>
              </a:rPr>
              <a:t>const</a:t>
            </a:r>
            <a:r>
              <a:rPr lang="en" sz="1800">
                <a:latin typeface="Roboto Mono"/>
                <a:ea typeface="Roboto Mono"/>
                <a:cs typeface="Roboto Mono"/>
                <a:sym typeface="Roboto Mono"/>
              </a:rPr>
              <a:t> </a:t>
            </a:r>
            <a:r>
              <a:rPr lang="en" sz="1800">
                <a:solidFill>
                  <a:srgbClr val="F3F3F9"/>
                </a:solidFill>
                <a:latin typeface="Roboto Mono"/>
                <a:ea typeface="Roboto Mono"/>
                <a:cs typeface="Roboto Mono"/>
                <a:sym typeface="Roboto Mono"/>
              </a:rPr>
              <a:t>x</a:t>
            </a:r>
            <a:r>
              <a:rPr lang="en" sz="1800">
                <a:latin typeface="Roboto Mono"/>
                <a:ea typeface="Roboto Mono"/>
                <a:cs typeface="Roboto Mono"/>
                <a:sym typeface="Roboto Mono"/>
              </a:rPr>
              <a:t> </a:t>
            </a:r>
            <a:r>
              <a:rPr lang="en" sz="1800">
                <a:solidFill>
                  <a:srgbClr val="AFFB98"/>
                </a:solidFill>
                <a:latin typeface="Roboto Mono"/>
                <a:ea typeface="Roboto Mono"/>
                <a:cs typeface="Roboto Mono"/>
                <a:sym typeface="Roboto Mono"/>
              </a:rPr>
              <a:t>= [</a:t>
            </a:r>
            <a:r>
              <a:rPr lang="en" sz="1800">
                <a:solidFill>
                  <a:srgbClr val="A0D9FF"/>
                </a:solidFill>
                <a:latin typeface="Roboto Mono"/>
                <a:ea typeface="Roboto Mono"/>
                <a:cs typeface="Roboto Mono"/>
                <a:sym typeface="Roboto Mono"/>
              </a:rPr>
              <a:t>'a'</a:t>
            </a:r>
            <a:r>
              <a:rPr lang="en" sz="1800">
                <a:solidFill>
                  <a:srgbClr val="AFFB98"/>
                </a:solidFill>
                <a:latin typeface="Roboto Mono"/>
                <a:ea typeface="Roboto Mono"/>
                <a:cs typeface="Roboto Mono"/>
                <a:sym typeface="Roboto Mono"/>
              </a:rPr>
              <a:t>,</a:t>
            </a:r>
            <a:r>
              <a:rPr lang="en" sz="1800">
                <a:latin typeface="Roboto Mono"/>
                <a:ea typeface="Roboto Mono"/>
                <a:cs typeface="Roboto Mono"/>
                <a:sym typeface="Roboto Mono"/>
              </a:rPr>
              <a:t> </a:t>
            </a:r>
            <a:r>
              <a:rPr lang="en" sz="1800">
                <a:solidFill>
                  <a:srgbClr val="A0D9FF"/>
                </a:solidFill>
                <a:latin typeface="Roboto Mono"/>
                <a:ea typeface="Roboto Mono"/>
                <a:cs typeface="Roboto Mono"/>
                <a:sym typeface="Roboto Mono"/>
              </a:rPr>
              <a:t>'b'</a:t>
            </a:r>
            <a:r>
              <a:rPr lang="en" sz="1800">
                <a:solidFill>
                  <a:srgbClr val="AFFB98"/>
                </a:solidFill>
                <a:latin typeface="Roboto Mono"/>
                <a:ea typeface="Roboto Mono"/>
                <a:cs typeface="Roboto Mono"/>
                <a:sym typeface="Roboto Mono"/>
              </a:rPr>
              <a:t>,</a:t>
            </a:r>
            <a:r>
              <a:rPr lang="en" sz="1800">
                <a:latin typeface="Roboto Mono"/>
                <a:ea typeface="Roboto Mono"/>
                <a:cs typeface="Roboto Mono"/>
                <a:sym typeface="Roboto Mono"/>
              </a:rPr>
              <a:t> </a:t>
            </a:r>
            <a:r>
              <a:rPr lang="en" sz="1800">
                <a:solidFill>
                  <a:srgbClr val="A0D9FF"/>
                </a:solidFill>
                <a:latin typeface="Roboto Mono"/>
                <a:ea typeface="Roboto Mono"/>
                <a:cs typeface="Roboto Mono"/>
                <a:sym typeface="Roboto Mono"/>
              </a:rPr>
              <a:t>'c'</a:t>
            </a:r>
            <a:r>
              <a:rPr lang="en" sz="1800">
                <a:solidFill>
                  <a:srgbClr val="AFFB98"/>
                </a:solidFill>
                <a:latin typeface="Roboto Mono"/>
                <a:ea typeface="Roboto Mono"/>
                <a:cs typeface="Roboto Mono"/>
                <a:sym typeface="Roboto Mono"/>
              </a:rPr>
              <a:t>];</a:t>
            </a:r>
          </a:p>
          <a:p>
            <a:pPr lvl="0" rtl="0">
              <a:lnSpc>
                <a:spcPct val="115000"/>
              </a:lnSpc>
              <a:spcBef>
                <a:spcPts val="0"/>
              </a:spcBef>
              <a:buNone/>
            </a:pPr>
            <a:r>
              <a:t/>
            </a:r>
            <a:endParaRPr sz="1800">
              <a:solidFill>
                <a:srgbClr val="AFFB98"/>
              </a:solidFill>
              <a:latin typeface="Roboto Mono"/>
              <a:ea typeface="Roboto Mono"/>
              <a:cs typeface="Roboto Mono"/>
              <a:sym typeface="Roboto Mono"/>
            </a:endParaRPr>
          </a:p>
          <a:p>
            <a:pPr lvl="0" rtl="0">
              <a:lnSpc>
                <a:spcPct val="115000"/>
              </a:lnSpc>
              <a:spcBef>
                <a:spcPts val="0"/>
              </a:spcBef>
              <a:buNone/>
            </a:pPr>
            <a:r>
              <a:rPr lang="en" sz="1800">
                <a:solidFill>
                  <a:srgbClr val="AFFB98"/>
                </a:solidFill>
                <a:latin typeface="Roboto Mono"/>
                <a:ea typeface="Roboto Mono"/>
                <a:cs typeface="Roboto Mono"/>
                <a:sym typeface="Roboto Mono"/>
              </a:rPr>
              <a:t>...</a:t>
            </a:r>
            <a:r>
              <a:rPr lang="en" sz="1800">
                <a:solidFill>
                  <a:srgbClr val="F3F3F9"/>
                </a:solidFill>
                <a:latin typeface="Roboto Mono"/>
                <a:ea typeface="Roboto Mono"/>
                <a:cs typeface="Roboto Mono"/>
                <a:sym typeface="Roboto Mono"/>
              </a:rPr>
              <a:t>x</a:t>
            </a:r>
          </a:p>
          <a:p>
            <a:pPr lvl="0" rtl="0">
              <a:lnSpc>
                <a:spcPct val="115000"/>
              </a:lnSpc>
              <a:spcBef>
                <a:spcPts val="0"/>
              </a:spcBef>
              <a:buNone/>
            </a:pPr>
            <a:r>
              <a:rPr i="1" lang="en" sz="1800">
                <a:solidFill>
                  <a:srgbClr val="CBCCD9"/>
                </a:solidFill>
                <a:latin typeface="Roboto Mono"/>
                <a:ea typeface="Roboto Mono"/>
                <a:cs typeface="Roboto Mono"/>
                <a:sym typeface="Roboto Mono"/>
              </a:rPr>
              <a:t>// 'a', 'b', 'c'</a:t>
            </a:r>
          </a:p>
          <a:p>
            <a:pPr lvl="0" rtl="0">
              <a:spcBef>
                <a:spcPts val="0"/>
              </a:spcBef>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Shape 1448"/>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Solve the problem</a:t>
            </a:r>
          </a:p>
          <a:p>
            <a:pPr lvl="0" rtl="0">
              <a:spcBef>
                <a:spcPts val="0"/>
              </a:spcBef>
              <a:buNone/>
            </a:pPr>
            <a:r>
              <a:t/>
            </a:r>
            <a:endParaRPr sz="3600"/>
          </a:p>
        </p:txBody>
      </p:sp>
      <p:pic>
        <p:nvPicPr>
          <p:cNvPr descr="noun_62377.png" id="1449" name="Shape 1449"/>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450" name="Shape 1450"/>
          <p:cNvSpPr txBox="1"/>
          <p:nvPr/>
        </p:nvSpPr>
        <p:spPr>
          <a:xfrm>
            <a:off x="1302000" y="1622900"/>
            <a:ext cx="6540000" cy="1953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rPr>
              <a:t>const</a:t>
            </a:r>
            <a:r>
              <a:rPr lang="en" sz="1800"/>
              <a:t> </a:t>
            </a:r>
            <a:r>
              <a:rPr lang="en" sz="1800">
                <a:solidFill>
                  <a:srgbClr val="F3F3F9"/>
                </a:solidFill>
              </a:rPr>
              <a:t>x</a:t>
            </a:r>
            <a:r>
              <a:rPr lang="en" sz="1800"/>
              <a:t> </a:t>
            </a:r>
            <a:r>
              <a:rPr lang="en" sz="1800">
                <a:solidFill>
                  <a:srgbClr val="AFFB98"/>
                </a:solidFill>
              </a:rPr>
              <a:t>= [</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x</a:t>
            </a:r>
            <a:r>
              <a:rPr lang="en" sz="1800">
                <a:solidFill>
                  <a:srgbClr val="AFFB98"/>
                </a:solidFill>
              </a:rPr>
              <a:t>.</a:t>
            </a:r>
            <a:r>
              <a:rPr lang="en" sz="1800">
                <a:solidFill>
                  <a:srgbClr val="FF7341"/>
                </a:solidFill>
              </a:rPr>
              <a:t>push</a:t>
            </a:r>
            <a:r>
              <a:rPr lang="en" sz="1800">
                <a:solidFill>
                  <a:srgbClr val="AFFB98"/>
                </a:solidFill>
              </a:rPr>
              <a:t>(</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x</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AFFB98"/>
                </a:solidFill>
              </a:rPr>
              <a:t>[</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r>
              <a:rPr lang="en" sz="1800"/>
              <a:t> </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t/>
            </a:r>
            <a:endParaRPr sz="1800">
              <a:solidFill>
                <a:srgbClr val="FFB5FF"/>
              </a:solidFill>
              <a:latin typeface="Roboto Mono"/>
              <a:ea typeface="Roboto Mono"/>
              <a:cs typeface="Roboto Mono"/>
              <a:sym typeface="Roboto Mono"/>
            </a:endParaRPr>
          </a:p>
          <a:p>
            <a:pPr lvl="0" rtl="0">
              <a:spcBef>
                <a:spcPts val="0"/>
              </a:spcBef>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pic>
        <p:nvPicPr>
          <p:cNvPr descr="noun_62377.png" id="1455" name="Shape 1455"/>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456" name="Shape 1456"/>
          <p:cNvSpPr txBox="1"/>
          <p:nvPr/>
        </p:nvSpPr>
        <p:spPr>
          <a:xfrm>
            <a:off x="1302000" y="1622900"/>
            <a:ext cx="6540000" cy="1953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rPr>
              <a:t>const</a:t>
            </a:r>
            <a:r>
              <a:rPr lang="en" sz="1800"/>
              <a:t> </a:t>
            </a:r>
            <a:r>
              <a:rPr lang="en" sz="1800">
                <a:solidFill>
                  <a:srgbClr val="F3F3F9"/>
                </a:solidFill>
              </a:rPr>
              <a:t>x</a:t>
            </a:r>
            <a:r>
              <a:rPr lang="en" sz="1800"/>
              <a:t> </a:t>
            </a:r>
            <a:r>
              <a:rPr lang="en" sz="1800">
                <a:solidFill>
                  <a:srgbClr val="AFFB98"/>
                </a:solidFill>
              </a:rPr>
              <a:t>= [</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x</a:t>
            </a:r>
            <a:r>
              <a:rPr lang="en" sz="1800">
                <a:solidFill>
                  <a:srgbClr val="AFFB98"/>
                </a:solidFill>
              </a:rPr>
              <a:t>.</a:t>
            </a:r>
            <a:r>
              <a:rPr lang="en" sz="1800">
                <a:solidFill>
                  <a:srgbClr val="FF7341"/>
                </a:solidFill>
              </a:rPr>
              <a:t>push</a:t>
            </a:r>
            <a:r>
              <a:rPr lang="en" sz="1800">
                <a:solidFill>
                  <a:srgbClr val="AFFB98"/>
                </a:solidFill>
              </a:rPr>
              <a:t>(</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x</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AFFB98"/>
                </a:solidFill>
              </a:rPr>
              <a:t>[</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r>
              <a:rPr lang="en" sz="1800"/>
              <a:t> </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t/>
            </a:r>
            <a:endParaRPr sz="1800">
              <a:solidFill>
                <a:srgbClr val="FFB5FF"/>
              </a:solidFill>
              <a:latin typeface="Roboto Mono"/>
              <a:ea typeface="Roboto Mono"/>
              <a:cs typeface="Roboto Mono"/>
              <a:sym typeface="Roboto Mono"/>
            </a:endParaRPr>
          </a:p>
          <a:p>
            <a:pPr lvl="0" rtl="0">
              <a:spcBef>
                <a:spcPts val="0"/>
              </a:spcBef>
              <a:buNone/>
            </a:pPr>
            <a:r>
              <a:t/>
            </a:r>
            <a:endParaRPr/>
          </a:p>
        </p:txBody>
      </p:sp>
      <p:sp>
        <p:nvSpPr>
          <p:cNvPr id="1457" name="Shape 1457"/>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What is the [X] way to solve the problem?</a:t>
            </a: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pic>
        <p:nvPicPr>
          <p:cNvPr descr="noun_62377.png" id="1462" name="Shape 1462"/>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463" name="Shape 1463"/>
          <p:cNvSpPr txBox="1"/>
          <p:nvPr/>
        </p:nvSpPr>
        <p:spPr>
          <a:xfrm>
            <a:off x="1302000" y="1622900"/>
            <a:ext cx="6540000" cy="1953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rPr>
              <a:t>const</a:t>
            </a:r>
            <a:r>
              <a:rPr lang="en" sz="1800"/>
              <a:t> </a:t>
            </a:r>
            <a:r>
              <a:rPr lang="en" sz="1800">
                <a:solidFill>
                  <a:srgbClr val="F3F3F9"/>
                </a:solidFill>
              </a:rPr>
              <a:t>x</a:t>
            </a:r>
            <a:r>
              <a:rPr lang="en" sz="1800"/>
              <a:t> </a:t>
            </a:r>
            <a:r>
              <a:rPr lang="en" sz="1800">
                <a:solidFill>
                  <a:srgbClr val="AFFB98"/>
                </a:solidFill>
              </a:rPr>
              <a:t>= [</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x</a:t>
            </a:r>
            <a:r>
              <a:rPr lang="en" sz="1800">
                <a:solidFill>
                  <a:srgbClr val="AFFB98"/>
                </a:solidFill>
              </a:rPr>
              <a:t>.</a:t>
            </a:r>
            <a:r>
              <a:rPr lang="en" sz="1800">
                <a:solidFill>
                  <a:srgbClr val="FF7341"/>
                </a:solidFill>
              </a:rPr>
              <a:t>push</a:t>
            </a:r>
            <a:r>
              <a:rPr lang="en" sz="1800">
                <a:solidFill>
                  <a:srgbClr val="AFFB98"/>
                </a:solidFill>
              </a:rPr>
              <a:t>(</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x</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AFFB98"/>
                </a:solidFill>
              </a:rPr>
              <a:t>[</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r>
              <a:rPr lang="en" sz="1800"/>
              <a:t> </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t/>
            </a:r>
            <a:endParaRPr sz="1800">
              <a:solidFill>
                <a:srgbClr val="FFB5FF"/>
              </a:solidFill>
              <a:latin typeface="Roboto Mono"/>
              <a:ea typeface="Roboto Mono"/>
              <a:cs typeface="Roboto Mono"/>
              <a:sym typeface="Roboto Mono"/>
            </a:endParaRPr>
          </a:p>
          <a:p>
            <a:pPr lvl="0" rtl="0">
              <a:spcBef>
                <a:spcPts val="0"/>
              </a:spcBef>
              <a:buNone/>
            </a:pPr>
            <a:r>
              <a:t/>
            </a:r>
            <a:endParaRPr/>
          </a:p>
        </p:txBody>
      </p:sp>
      <p:sp>
        <p:nvSpPr>
          <p:cNvPr id="1464" name="Shape 1464"/>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What is the JavaScript way to solve the problem?</a:t>
            </a: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Shape 1469"/>
          <p:cNvSpPr txBox="1"/>
          <p:nvPr/>
        </p:nvSpPr>
        <p:spPr>
          <a:xfrm>
            <a:off x="1302000" y="1622900"/>
            <a:ext cx="6540000" cy="1953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rPr>
              <a:t>const</a:t>
            </a:r>
            <a:r>
              <a:rPr lang="en" sz="1800"/>
              <a:t> </a:t>
            </a:r>
            <a:r>
              <a:rPr lang="en" sz="1800">
                <a:solidFill>
                  <a:srgbClr val="F3F3F9"/>
                </a:solidFill>
              </a:rPr>
              <a:t>x</a:t>
            </a:r>
            <a:r>
              <a:rPr lang="en" sz="1800"/>
              <a:t> </a:t>
            </a:r>
            <a:r>
              <a:rPr lang="en" sz="1800">
                <a:solidFill>
                  <a:srgbClr val="AFFB98"/>
                </a:solidFill>
              </a:rPr>
              <a:t>= [</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x</a:t>
            </a:r>
            <a:r>
              <a:rPr lang="en" sz="1800">
                <a:solidFill>
                  <a:srgbClr val="AFFB98"/>
                </a:solidFill>
              </a:rPr>
              <a:t>.</a:t>
            </a:r>
            <a:r>
              <a:rPr lang="en" sz="1800">
                <a:solidFill>
                  <a:srgbClr val="FF7341"/>
                </a:solidFill>
              </a:rPr>
              <a:t>push</a:t>
            </a:r>
            <a:r>
              <a:rPr lang="en" sz="1800">
                <a:solidFill>
                  <a:srgbClr val="AFFB98"/>
                </a:solidFill>
              </a:rPr>
              <a:t>(</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x</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AFFB98"/>
                </a:solidFill>
              </a:rPr>
              <a:t>[</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r>
              <a:rPr lang="en" sz="1800"/>
              <a:t> </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t/>
            </a:r>
            <a:endParaRPr sz="1800">
              <a:solidFill>
                <a:srgbClr val="FFB5FF"/>
              </a:solidFill>
              <a:latin typeface="Roboto Mono"/>
              <a:ea typeface="Roboto Mono"/>
              <a:cs typeface="Roboto Mono"/>
              <a:sym typeface="Roboto Mono"/>
            </a:endParaRPr>
          </a:p>
          <a:p>
            <a:pPr lvl="0" rtl="0">
              <a:spcBef>
                <a:spcPts val="0"/>
              </a:spcBef>
              <a:buNone/>
            </a:pPr>
            <a:r>
              <a:t/>
            </a:r>
            <a:endParaRPr/>
          </a:p>
        </p:txBody>
      </p:sp>
      <p:sp>
        <p:nvSpPr>
          <p:cNvPr id="1470" name="Shape 1470"/>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What is the JavaScript way to solve the problem?</a:t>
            </a:r>
          </a:p>
        </p:txBody>
      </p:sp>
      <p:pic>
        <p:nvPicPr>
          <p:cNvPr descr="noun_62377.png" id="1471" name="Shape 1471"/>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472" name="Shape 1472"/>
          <p:cNvSpPr txBox="1"/>
          <p:nvPr>
            <p:ph type="title"/>
          </p:nvPr>
        </p:nvSpPr>
        <p:spPr>
          <a:xfrm>
            <a:off x="3404775" y="2978900"/>
            <a:ext cx="4808400" cy="1209900"/>
          </a:xfrm>
          <a:prstGeom prst="rect">
            <a:avLst/>
          </a:prstGeom>
        </p:spPr>
        <p:txBody>
          <a:bodyPr anchorCtr="0" anchor="t" bIns="91425" lIns="91425" rIns="91425" tIns="91425">
            <a:noAutofit/>
          </a:bodyPr>
          <a:lstStyle/>
          <a:p>
            <a:pPr lvl="0" rtl="0" algn="ctr">
              <a:spcBef>
                <a:spcPts val="0"/>
              </a:spcBef>
              <a:buNone/>
            </a:pPr>
            <a:r>
              <a:rPr lang="en" sz="3600"/>
              <a:t>mutation</a:t>
            </a:r>
          </a:p>
        </p:txBody>
      </p:sp>
      <p:cxnSp>
        <p:nvCxnSpPr>
          <p:cNvPr id="1473" name="Shape 1473"/>
          <p:cNvCxnSpPr/>
          <p:nvPr/>
        </p:nvCxnSpPr>
        <p:spPr>
          <a:xfrm rot="10800000">
            <a:off x="2679800" y="2755400"/>
            <a:ext cx="2084400" cy="6597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pic>
        <p:nvPicPr>
          <p:cNvPr descr="noun_62377.png" id="1478" name="Shape 1478"/>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479" name="Shape 1479"/>
          <p:cNvSpPr txBox="1"/>
          <p:nvPr/>
        </p:nvSpPr>
        <p:spPr>
          <a:xfrm>
            <a:off x="1302000" y="1622900"/>
            <a:ext cx="6540000" cy="1953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rPr>
              <a:t>const</a:t>
            </a:r>
            <a:r>
              <a:rPr lang="en" sz="1800"/>
              <a:t> </a:t>
            </a:r>
            <a:r>
              <a:rPr lang="en" sz="1800">
                <a:solidFill>
                  <a:srgbClr val="F3F3F9"/>
                </a:solidFill>
              </a:rPr>
              <a:t>x</a:t>
            </a:r>
            <a:r>
              <a:rPr lang="en" sz="1800"/>
              <a:t> </a:t>
            </a:r>
            <a:r>
              <a:rPr lang="en" sz="1800">
                <a:solidFill>
                  <a:srgbClr val="AFFB98"/>
                </a:solidFill>
              </a:rPr>
              <a:t>= [</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FB5FF"/>
                </a:solidFill>
              </a:rPr>
              <a:t>const</a:t>
            </a:r>
            <a:r>
              <a:rPr lang="en" sz="1800"/>
              <a:t> </a:t>
            </a:r>
            <a:r>
              <a:rPr lang="en" sz="1800">
                <a:solidFill>
                  <a:srgbClr val="F3F3F9"/>
                </a:solidFill>
              </a:rPr>
              <a:t>y</a:t>
            </a:r>
            <a:r>
              <a:rPr lang="en" sz="1800"/>
              <a:t> </a:t>
            </a:r>
            <a:r>
              <a:rPr lang="en" sz="1800">
                <a:solidFill>
                  <a:srgbClr val="AFFB98"/>
                </a:solidFill>
              </a:rPr>
              <a:t>= [...</a:t>
            </a:r>
            <a:r>
              <a:rPr lang="en" sz="1800">
                <a:solidFill>
                  <a:srgbClr val="F3F3F9"/>
                </a:solidFill>
              </a:rPr>
              <a:t>x</a:t>
            </a:r>
            <a:r>
              <a:rPr lang="en" sz="1800">
                <a:solidFill>
                  <a:srgbClr val="AFFB98"/>
                </a:solidFill>
              </a:rPr>
              <a:t>,</a:t>
            </a:r>
            <a:r>
              <a:rPr lang="en" sz="1800"/>
              <a:t> </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y</a:t>
            </a:r>
            <a:r>
              <a:rPr lang="en" sz="1800">
                <a:solidFill>
                  <a:srgbClr val="AFFB98"/>
                </a:solidFill>
              </a:rPr>
              <a:t>;</a:t>
            </a:r>
          </a:p>
          <a:p>
            <a:pPr lvl="0" rtl="0">
              <a:lnSpc>
                <a:spcPct val="115000"/>
              </a:lnSpc>
              <a:spcBef>
                <a:spcPts val="0"/>
              </a:spcBef>
              <a:buNone/>
            </a:pPr>
            <a:r>
              <a:rPr lang="en" sz="1800">
                <a:solidFill>
                  <a:srgbClr val="AFFB98"/>
                </a:solidFill>
              </a:rPr>
              <a:t>[</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r>
              <a:rPr lang="en" sz="1800"/>
              <a:t> </a:t>
            </a:r>
            <a:r>
              <a:rPr lang="en" sz="1800">
                <a:solidFill>
                  <a:srgbClr val="A0D9FF"/>
                </a:solidFill>
              </a:rPr>
              <a:t>'d'</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3F3F9"/>
                </a:solidFill>
              </a:rPr>
              <a:t>x</a:t>
            </a:r>
            <a:r>
              <a:rPr lang="en" sz="1800">
                <a:solidFill>
                  <a:srgbClr val="AFFB98"/>
                </a:solidFill>
              </a:rPr>
              <a:t>;</a:t>
            </a:r>
          </a:p>
          <a:p>
            <a:pPr lvl="0" rtl="0">
              <a:lnSpc>
                <a:spcPct val="115000"/>
              </a:lnSpc>
              <a:spcBef>
                <a:spcPts val="0"/>
              </a:spcBef>
              <a:buNone/>
            </a:pPr>
            <a:r>
              <a:rPr lang="en" sz="1800">
                <a:solidFill>
                  <a:srgbClr val="AFFB98"/>
                </a:solidFill>
              </a:rPr>
              <a:t>[</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spcBef>
                <a:spcPts val="0"/>
              </a:spcBef>
              <a:buNone/>
            </a:pPr>
            <a:r>
              <a:t/>
            </a:r>
            <a:endParaRPr sz="1800">
              <a:solidFill>
                <a:srgbClr val="FFB5FF"/>
              </a:solidFill>
            </a:endParaRPr>
          </a:p>
        </p:txBody>
      </p:sp>
      <p:sp>
        <p:nvSpPr>
          <p:cNvPr id="1480" name="Shape 1480"/>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What is the JavaScript way to solve the problem?</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Joe Morgan</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pic>
        <p:nvPicPr>
          <p:cNvPr descr="noun_62377.png" id="1485" name="Shape 1485"/>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486" name="Shape 1486"/>
          <p:cNvSpPr txBox="1"/>
          <p:nvPr/>
        </p:nvSpPr>
        <p:spPr>
          <a:xfrm>
            <a:off x="1302000" y="1622900"/>
            <a:ext cx="6540000" cy="1953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rPr>
              <a:t>const</a:t>
            </a:r>
            <a:r>
              <a:rPr lang="en" sz="1800"/>
              <a:t> </a:t>
            </a:r>
            <a:r>
              <a:rPr lang="en" sz="1800">
                <a:solidFill>
                  <a:srgbClr val="F3F3F9"/>
                </a:solidFill>
              </a:rPr>
              <a:t>x</a:t>
            </a:r>
            <a:r>
              <a:rPr lang="en" sz="1800"/>
              <a:t> </a:t>
            </a:r>
            <a:r>
              <a:rPr lang="en" sz="1800">
                <a:solidFill>
                  <a:srgbClr val="AFFB98"/>
                </a:solidFill>
              </a:rPr>
              <a:t>= [</a:t>
            </a:r>
            <a:r>
              <a:rPr lang="en" sz="1800">
                <a:solidFill>
                  <a:srgbClr val="A0D9FF"/>
                </a:solidFill>
              </a:rPr>
              <a:t>'a'</a:t>
            </a:r>
            <a:r>
              <a:rPr lang="en" sz="1800">
                <a:solidFill>
                  <a:srgbClr val="AFFB98"/>
                </a:solidFill>
              </a:rPr>
              <a:t>,</a:t>
            </a:r>
            <a:r>
              <a:rPr lang="en" sz="1800"/>
              <a:t> </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FB5FF"/>
                </a:solidFill>
              </a:rPr>
              <a:t>const</a:t>
            </a:r>
            <a:r>
              <a:rPr lang="en" sz="1800"/>
              <a:t> </a:t>
            </a:r>
            <a:r>
              <a:rPr lang="en" sz="1800">
                <a:solidFill>
                  <a:srgbClr val="F3F3F9"/>
                </a:solidFill>
              </a:rPr>
              <a:t>copyX</a:t>
            </a:r>
            <a:r>
              <a:rPr lang="en" sz="1800"/>
              <a:t> </a:t>
            </a:r>
            <a:r>
              <a:rPr lang="en" sz="1800">
                <a:solidFill>
                  <a:srgbClr val="AFFB98"/>
                </a:solidFill>
              </a:rPr>
              <a:t>= [...</a:t>
            </a:r>
            <a:r>
              <a:rPr lang="en" sz="1800">
                <a:solidFill>
                  <a:srgbClr val="F3F3F9"/>
                </a:solidFill>
              </a:rPr>
              <a:t>x</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FB5FF"/>
                </a:solidFill>
              </a:rPr>
              <a:t>const</a:t>
            </a:r>
            <a:r>
              <a:rPr lang="en" sz="1800"/>
              <a:t> </a:t>
            </a:r>
            <a:r>
              <a:rPr lang="en" sz="1800">
                <a:solidFill>
                  <a:srgbClr val="F3F3F9"/>
                </a:solidFill>
              </a:rPr>
              <a:t>combined</a:t>
            </a:r>
            <a:r>
              <a:rPr lang="en" sz="1800"/>
              <a:t> </a:t>
            </a:r>
            <a:r>
              <a:rPr lang="en" sz="1800">
                <a:solidFill>
                  <a:srgbClr val="AFFB98"/>
                </a:solidFill>
              </a:rPr>
              <a:t>= [...</a:t>
            </a:r>
            <a:r>
              <a:rPr lang="en" sz="1800">
                <a:solidFill>
                  <a:srgbClr val="F3F3F9"/>
                </a:solidFill>
              </a:rPr>
              <a:t>x</a:t>
            </a:r>
            <a:r>
              <a:rPr lang="en" sz="1800">
                <a:solidFill>
                  <a:srgbClr val="AFFB98"/>
                </a:solidFill>
              </a:rPr>
              <a:t>, ...</a:t>
            </a:r>
            <a:r>
              <a:rPr lang="en" sz="1800">
                <a:solidFill>
                  <a:srgbClr val="F3F3F9"/>
                </a:solidFill>
              </a:rPr>
              <a:t>y</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FB5FF"/>
                </a:solidFill>
              </a:rPr>
              <a:t>const</a:t>
            </a:r>
            <a:r>
              <a:rPr lang="en" sz="1800"/>
              <a:t> </a:t>
            </a:r>
            <a:r>
              <a:rPr lang="en" sz="1800">
                <a:solidFill>
                  <a:srgbClr val="F3F3F9"/>
                </a:solidFill>
              </a:rPr>
              <a:t>unique</a:t>
            </a:r>
            <a:r>
              <a:rPr lang="en" sz="1800"/>
              <a:t> </a:t>
            </a:r>
            <a:r>
              <a:rPr lang="en" sz="1800">
                <a:solidFill>
                  <a:srgbClr val="AFFB98"/>
                </a:solidFill>
              </a:rPr>
              <a:t>= [...</a:t>
            </a:r>
            <a:r>
              <a:rPr lang="en" sz="1800">
                <a:solidFill>
                  <a:srgbClr val="FFB5FF"/>
                </a:solidFill>
              </a:rPr>
              <a:t>new</a:t>
            </a:r>
            <a:r>
              <a:rPr lang="en" sz="1800"/>
              <a:t> </a:t>
            </a:r>
            <a:r>
              <a:rPr lang="en" sz="1800">
                <a:solidFill>
                  <a:srgbClr val="FF7341"/>
                </a:solidFill>
              </a:rPr>
              <a:t>Set</a:t>
            </a:r>
            <a:r>
              <a:rPr lang="en" sz="1800">
                <a:solidFill>
                  <a:srgbClr val="AFFB98"/>
                </a:solidFill>
              </a:rPr>
              <a:t>(</a:t>
            </a:r>
            <a:r>
              <a:rPr lang="en" sz="1800">
                <a:solidFill>
                  <a:srgbClr val="F3F3F9"/>
                </a:solidFill>
              </a:rPr>
              <a:t>x</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spcBef>
                <a:spcPts val="0"/>
              </a:spcBef>
              <a:buNone/>
            </a:pPr>
            <a:r>
              <a:t/>
            </a:r>
            <a:endParaRPr sz="1800">
              <a:solidFill>
                <a:srgbClr val="FFB5FF"/>
              </a:solidFill>
            </a:endParaRPr>
          </a:p>
        </p:txBody>
      </p:sp>
      <p:sp>
        <p:nvSpPr>
          <p:cNvPr id="1487" name="Shape 1487"/>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What is the JavaScript way to solve the problem?</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Shape 1492"/>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What is the JavaScript way to solve the problem?</a:t>
            </a:r>
          </a:p>
        </p:txBody>
      </p:sp>
      <p:sp>
        <p:nvSpPr>
          <p:cNvPr id="1493" name="Shape 1493"/>
          <p:cNvSpPr txBox="1"/>
          <p:nvPr/>
        </p:nvSpPr>
        <p:spPr>
          <a:xfrm>
            <a:off x="1302000" y="1622900"/>
            <a:ext cx="6540000" cy="1953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1800">
                <a:solidFill>
                  <a:srgbClr val="FFB5FF"/>
                </a:solidFill>
              </a:rPr>
              <a:t>const</a:t>
            </a:r>
            <a:r>
              <a:rPr lang="en" sz="1800"/>
              <a:t> </a:t>
            </a:r>
            <a:r>
              <a:rPr lang="en" sz="1800">
                <a:solidFill>
                  <a:srgbClr val="F3F3F9"/>
                </a:solidFill>
              </a:rPr>
              <a:t>x</a:t>
            </a:r>
            <a:r>
              <a:rPr lang="en" sz="1800"/>
              <a:t> </a:t>
            </a:r>
            <a:r>
              <a:rPr lang="en" sz="1800">
                <a:solidFill>
                  <a:srgbClr val="AFFB98"/>
                </a:solidFill>
              </a:rPr>
              <a:t>= [</a:t>
            </a:r>
            <a:r>
              <a:rPr lang="en" sz="1800">
                <a:solidFill>
                  <a:srgbClr val="A0D9FF"/>
                </a:solidFill>
              </a:rPr>
              <a:t>'a'</a:t>
            </a:r>
            <a:r>
              <a:rPr lang="en" sz="1800">
                <a:solidFill>
                  <a:srgbClr val="AFFB98"/>
                </a:solidFill>
              </a:rPr>
              <a:t>,</a:t>
            </a:r>
            <a:r>
              <a:rPr lang="en" sz="1800"/>
              <a:t> </a:t>
            </a:r>
            <a:r>
              <a:rPr lang="en" sz="1800">
                <a:solidFill>
                  <a:srgbClr val="A0D9FF"/>
                </a:solidFill>
              </a:rPr>
              <a:t>'a'</a:t>
            </a:r>
            <a:r>
              <a:rPr lang="en" sz="1800">
                <a:solidFill>
                  <a:srgbClr val="AFFB98"/>
                </a:solidFill>
              </a:rPr>
              <a:t>,</a:t>
            </a:r>
            <a:r>
              <a:rPr lang="en" sz="1800"/>
              <a:t> </a:t>
            </a:r>
            <a:r>
              <a:rPr lang="en" sz="1800">
                <a:solidFill>
                  <a:srgbClr val="A0D9FF"/>
                </a:solidFill>
              </a:rPr>
              <a:t>'b'</a:t>
            </a:r>
            <a:r>
              <a:rPr lang="en" sz="1800">
                <a:solidFill>
                  <a:srgbClr val="AFFB98"/>
                </a:solidFill>
              </a:rPr>
              <a:t>,</a:t>
            </a:r>
            <a:r>
              <a:rPr lang="en" sz="1800"/>
              <a:t> </a:t>
            </a:r>
            <a:r>
              <a:rPr lang="en" sz="1800">
                <a:solidFill>
                  <a:srgbClr val="A0D9FF"/>
                </a:solidFill>
              </a:rPr>
              <a:t>'c'</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FB5FF"/>
                </a:solidFill>
              </a:rPr>
              <a:t>const</a:t>
            </a:r>
            <a:r>
              <a:rPr lang="en" sz="1800"/>
              <a:t> </a:t>
            </a:r>
            <a:r>
              <a:rPr lang="en" sz="1800">
                <a:solidFill>
                  <a:srgbClr val="F3F3F9"/>
                </a:solidFill>
              </a:rPr>
              <a:t>copyX</a:t>
            </a:r>
            <a:r>
              <a:rPr lang="en" sz="1800"/>
              <a:t> </a:t>
            </a:r>
            <a:r>
              <a:rPr lang="en" sz="1800">
                <a:solidFill>
                  <a:srgbClr val="AFFB98"/>
                </a:solidFill>
              </a:rPr>
              <a:t>= [...</a:t>
            </a:r>
            <a:r>
              <a:rPr lang="en" sz="1800">
                <a:solidFill>
                  <a:srgbClr val="F3F3F9"/>
                </a:solidFill>
              </a:rPr>
              <a:t>x</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FB5FF"/>
                </a:solidFill>
              </a:rPr>
              <a:t>const</a:t>
            </a:r>
            <a:r>
              <a:rPr lang="en" sz="1800"/>
              <a:t> </a:t>
            </a:r>
            <a:r>
              <a:rPr lang="en" sz="1800">
                <a:solidFill>
                  <a:srgbClr val="F3F3F9"/>
                </a:solidFill>
              </a:rPr>
              <a:t>combined</a:t>
            </a:r>
            <a:r>
              <a:rPr lang="en" sz="1800"/>
              <a:t> </a:t>
            </a:r>
            <a:r>
              <a:rPr lang="en" sz="1800">
                <a:solidFill>
                  <a:srgbClr val="AFFB98"/>
                </a:solidFill>
              </a:rPr>
              <a:t>= [...</a:t>
            </a:r>
            <a:r>
              <a:rPr lang="en" sz="1800">
                <a:solidFill>
                  <a:srgbClr val="F3F3F9"/>
                </a:solidFill>
              </a:rPr>
              <a:t>x</a:t>
            </a:r>
            <a:r>
              <a:rPr lang="en" sz="1800">
                <a:solidFill>
                  <a:srgbClr val="AFFB98"/>
                </a:solidFill>
              </a:rPr>
              <a:t>, ...</a:t>
            </a:r>
            <a:r>
              <a:rPr lang="en" sz="1800">
                <a:solidFill>
                  <a:srgbClr val="F3F3F9"/>
                </a:solidFill>
              </a:rPr>
              <a:t>y</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lnSpc>
                <a:spcPct val="115000"/>
              </a:lnSpc>
              <a:spcBef>
                <a:spcPts val="0"/>
              </a:spcBef>
              <a:buNone/>
            </a:pPr>
            <a:r>
              <a:rPr lang="en" sz="1800">
                <a:solidFill>
                  <a:srgbClr val="FFB5FF"/>
                </a:solidFill>
              </a:rPr>
              <a:t>const</a:t>
            </a:r>
            <a:r>
              <a:rPr lang="en" sz="1800"/>
              <a:t> </a:t>
            </a:r>
            <a:r>
              <a:rPr lang="en" sz="1800">
                <a:solidFill>
                  <a:srgbClr val="F3F3F9"/>
                </a:solidFill>
              </a:rPr>
              <a:t>unique</a:t>
            </a:r>
            <a:r>
              <a:rPr lang="en" sz="1800"/>
              <a:t> </a:t>
            </a:r>
            <a:r>
              <a:rPr lang="en" sz="1800">
                <a:solidFill>
                  <a:srgbClr val="AFFB98"/>
                </a:solidFill>
              </a:rPr>
              <a:t>= [...</a:t>
            </a:r>
            <a:r>
              <a:rPr lang="en" sz="1800">
                <a:solidFill>
                  <a:srgbClr val="FFB5FF"/>
                </a:solidFill>
              </a:rPr>
              <a:t>new</a:t>
            </a:r>
            <a:r>
              <a:rPr lang="en" sz="1800"/>
              <a:t> </a:t>
            </a:r>
            <a:r>
              <a:rPr lang="en" sz="1800">
                <a:solidFill>
                  <a:srgbClr val="FF7341"/>
                </a:solidFill>
              </a:rPr>
              <a:t>Set</a:t>
            </a:r>
            <a:r>
              <a:rPr lang="en" sz="1800">
                <a:solidFill>
                  <a:srgbClr val="AFFB98"/>
                </a:solidFill>
              </a:rPr>
              <a:t>(</a:t>
            </a:r>
            <a:r>
              <a:rPr lang="en" sz="1800">
                <a:solidFill>
                  <a:srgbClr val="F3F3F9"/>
                </a:solidFill>
              </a:rPr>
              <a:t>x</a:t>
            </a:r>
            <a:r>
              <a:rPr lang="en" sz="1800">
                <a:solidFill>
                  <a:srgbClr val="AFFB98"/>
                </a:solidFill>
              </a:rPr>
              <a:t>)];</a:t>
            </a:r>
          </a:p>
          <a:p>
            <a:pPr lvl="0" rtl="0">
              <a:lnSpc>
                <a:spcPct val="115000"/>
              </a:lnSpc>
              <a:spcBef>
                <a:spcPts val="0"/>
              </a:spcBef>
              <a:buNone/>
            </a:pPr>
            <a:r>
              <a:t/>
            </a:r>
            <a:endParaRPr sz="1800">
              <a:solidFill>
                <a:srgbClr val="AFFB98"/>
              </a:solidFill>
            </a:endParaRPr>
          </a:p>
          <a:p>
            <a:pPr lvl="0" rtl="0">
              <a:spcBef>
                <a:spcPts val="0"/>
              </a:spcBef>
              <a:buNone/>
            </a:pPr>
            <a:r>
              <a:t/>
            </a:r>
            <a:endParaRPr sz="1800">
              <a:solidFill>
                <a:srgbClr val="FFB5FF"/>
              </a:solidFill>
            </a:endParaRPr>
          </a:p>
        </p:txBody>
      </p:sp>
      <p:sp>
        <p:nvSpPr>
          <p:cNvPr id="1494" name="Shape 1494"/>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62377.png" id="1495" name="Shape 1495"/>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496" name="Shape 1496"/>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lgn="ctr">
              <a:spcBef>
                <a:spcPts val="0"/>
              </a:spcBef>
              <a:buNone/>
            </a:pPr>
            <a:r>
              <a:rPr lang="en" sz="3600"/>
              <a:t>No Mutations</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pic>
        <p:nvPicPr>
          <p:cNvPr descr="noun_62377.png" id="1501" name="Shape 1501"/>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502" name="Shape 1502"/>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What is the Python way to solve the problem?</a:t>
            </a: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pic>
        <p:nvPicPr>
          <p:cNvPr descr="noun_62377.png" id="1507" name="Shape 1507"/>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508" name="Shape 1508"/>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Suspicious Python Devs</a:t>
            </a: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pic>
        <p:nvPicPr>
          <p:cNvPr descr="noun_62377.png" id="1513" name="Shape 1513"/>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514" name="Shape 1514"/>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Suspicious Python Devs</a:t>
            </a:r>
          </a:p>
        </p:txBody>
      </p:sp>
      <p:pic>
        <p:nvPicPr>
          <p:cNvPr id="1515" name="Shape 1515"/>
          <p:cNvPicPr preferRelativeResize="0"/>
          <p:nvPr/>
        </p:nvPicPr>
        <p:blipFill>
          <a:blip r:embed="rId4">
            <a:alphaModFix/>
          </a:blip>
          <a:stretch>
            <a:fillRect/>
          </a:stretch>
        </p:blipFill>
        <p:spPr>
          <a:xfrm>
            <a:off x="3290487" y="1110725"/>
            <a:ext cx="2563024" cy="403277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pic>
        <p:nvPicPr>
          <p:cNvPr descr="noun_62377.png" id="1520" name="Shape 1520"/>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521" name="Shape 1521"/>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Suspicious Python Devs</a:t>
            </a:r>
          </a:p>
        </p:txBody>
      </p:sp>
      <p:pic>
        <p:nvPicPr>
          <p:cNvPr id="1522" name="Shape 1522"/>
          <p:cNvPicPr preferRelativeResize="0"/>
          <p:nvPr/>
        </p:nvPicPr>
        <p:blipFill>
          <a:blip r:embed="rId4">
            <a:alphaModFix/>
          </a:blip>
          <a:stretch>
            <a:fillRect/>
          </a:stretch>
        </p:blipFill>
        <p:spPr>
          <a:xfrm>
            <a:off x="3059699" y="1226175"/>
            <a:ext cx="2938005" cy="3917324"/>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pic>
        <p:nvPicPr>
          <p:cNvPr descr="noun_62377.png" id="1527" name="Shape 1527"/>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pic>
        <p:nvPicPr>
          <p:cNvPr descr="Screen Shot 2017-08-01 at 11.58.11 AM.png" id="1528" name="Shape 1528"/>
          <p:cNvPicPr preferRelativeResize="0"/>
          <p:nvPr/>
        </p:nvPicPr>
        <p:blipFill>
          <a:blip r:embed="rId4">
            <a:alphaModFix/>
          </a:blip>
          <a:stretch>
            <a:fillRect/>
          </a:stretch>
        </p:blipFill>
        <p:spPr>
          <a:xfrm>
            <a:off x="2036987" y="0"/>
            <a:ext cx="5070019" cy="5143498"/>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pic>
        <p:nvPicPr>
          <p:cNvPr descr="noun_62377.png" id="1533" name="Shape 1533"/>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pic>
        <p:nvPicPr>
          <p:cNvPr descr="Screen Shot 2017-07-19 at 1.20.06 PM.png" id="1534" name="Shape 1534"/>
          <p:cNvPicPr preferRelativeResize="0"/>
          <p:nvPr/>
        </p:nvPicPr>
        <p:blipFill>
          <a:blip r:embed="rId4">
            <a:alphaModFix/>
          </a:blip>
          <a:stretch>
            <a:fillRect/>
          </a:stretch>
        </p:blipFill>
        <p:spPr>
          <a:xfrm>
            <a:off x="1393250" y="0"/>
            <a:ext cx="6757973" cy="51435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Shape 1539"/>
          <p:cNvSpPr txBox="1"/>
          <p:nvPr>
            <p:ph type="title"/>
          </p:nvPr>
        </p:nvSpPr>
        <p:spPr>
          <a:xfrm>
            <a:off x="1136350" y="912025"/>
            <a:ext cx="6468300" cy="3191700"/>
          </a:xfrm>
          <a:prstGeom prst="rect">
            <a:avLst/>
          </a:prstGeom>
        </p:spPr>
        <p:txBody>
          <a:bodyPr anchorCtr="0" anchor="t" bIns="91425" lIns="91425" rIns="91425" tIns="91425">
            <a:noAutofit/>
          </a:bodyPr>
          <a:lstStyle/>
          <a:p>
            <a:pPr lvl="0" rtl="0">
              <a:spcBef>
                <a:spcPts val="0"/>
              </a:spcBef>
              <a:buNone/>
            </a:pPr>
            <a:r>
              <a:rPr lang="en" sz="3600"/>
              <a:t>Learn Principles</a:t>
            </a:r>
          </a:p>
        </p:txBody>
      </p:sp>
      <p:pic>
        <p:nvPicPr>
          <p:cNvPr descr="noun_62377.png" id="1540" name="Shape 1540"/>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Shape 1545"/>
          <p:cNvSpPr txBox="1"/>
          <p:nvPr>
            <p:ph type="title"/>
          </p:nvPr>
        </p:nvSpPr>
        <p:spPr>
          <a:xfrm>
            <a:off x="1136350" y="912025"/>
            <a:ext cx="6468300" cy="3191700"/>
          </a:xfrm>
          <a:prstGeom prst="rect">
            <a:avLst/>
          </a:prstGeom>
        </p:spPr>
        <p:txBody>
          <a:bodyPr anchorCtr="0" anchor="t" bIns="91425" lIns="91425" rIns="91425" tIns="91425">
            <a:noAutofit/>
          </a:bodyPr>
          <a:lstStyle/>
          <a:p>
            <a:pPr lvl="0">
              <a:spcBef>
                <a:spcPts val="0"/>
              </a:spcBef>
              <a:buNone/>
            </a:pPr>
            <a:r>
              <a:rPr lang="en" sz="3600"/>
              <a:t>Learn Principles</a:t>
            </a:r>
          </a:p>
          <a:p>
            <a:pPr lvl="0">
              <a:spcBef>
                <a:spcPts val="0"/>
              </a:spcBef>
              <a:buNone/>
            </a:pPr>
            <a:r>
              <a:t/>
            </a:r>
            <a:endParaRPr sz="3600"/>
          </a:p>
          <a:p>
            <a:pPr lvl="0" rtl="0">
              <a:spcBef>
                <a:spcPts val="0"/>
              </a:spcBef>
              <a:buNone/>
            </a:pPr>
            <a:r>
              <a:rPr lang="en" sz="3600"/>
              <a:t>… BUT they should really be there to solidify what you’ve been seeing</a:t>
            </a:r>
          </a:p>
        </p:txBody>
      </p:sp>
      <p:pic>
        <p:nvPicPr>
          <p:cNvPr descr="noun_62377.png" id="1546" name="Shape 1546"/>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445025"/>
            <a:ext cx="8520600" cy="1620000"/>
          </a:xfrm>
          <a:prstGeom prst="rect">
            <a:avLst/>
          </a:prstGeom>
        </p:spPr>
        <p:txBody>
          <a:bodyPr anchorCtr="0" anchor="t" bIns="91425" lIns="91425" rIns="91425" tIns="91425">
            <a:noAutofit/>
          </a:bodyPr>
          <a:lstStyle/>
          <a:p>
            <a:pPr lvl="0">
              <a:spcBef>
                <a:spcPts val="0"/>
              </a:spcBef>
              <a:buNone/>
            </a:pPr>
            <a:r>
              <a:rPr lang="en"/>
              <a:t>Joe Morgan</a:t>
            </a:r>
          </a:p>
          <a:p>
            <a:pPr lvl="0">
              <a:spcBef>
                <a:spcPts val="0"/>
              </a:spcBef>
              <a:buNone/>
            </a:pPr>
            <a:r>
              <a:t/>
            </a:r>
            <a:endParaRPr/>
          </a:p>
          <a:p>
            <a:pPr lvl="0">
              <a:spcBef>
                <a:spcPts val="0"/>
              </a:spcBef>
              <a:buNone/>
            </a:pPr>
            <a:r>
              <a:rPr lang="en"/>
              <a:t>@joesmorgan</a:t>
            </a:r>
          </a:p>
          <a:p>
            <a:pPr lvl="0">
              <a:spcBef>
                <a:spcPts val="0"/>
              </a:spcBef>
              <a:buNone/>
            </a:pPr>
            <a:r>
              <a:t/>
            </a:r>
            <a:endParaRPr/>
          </a:p>
          <a:p>
            <a:pPr lvl="0" rtl="0">
              <a:spcBef>
                <a:spcPts val="0"/>
              </a:spcBef>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Shape 1551"/>
          <p:cNvSpPr txBox="1"/>
          <p:nvPr>
            <p:ph type="title"/>
          </p:nvPr>
        </p:nvSpPr>
        <p:spPr>
          <a:xfrm>
            <a:off x="1136350" y="912025"/>
            <a:ext cx="7095600" cy="4072500"/>
          </a:xfrm>
          <a:prstGeom prst="rect">
            <a:avLst/>
          </a:prstGeom>
        </p:spPr>
        <p:txBody>
          <a:bodyPr anchorCtr="0" anchor="t" bIns="91425" lIns="91425" rIns="91425" tIns="91425">
            <a:noAutofit/>
          </a:bodyPr>
          <a:lstStyle/>
          <a:p>
            <a:pPr lvl="0" rtl="0">
              <a:spcBef>
                <a:spcPts val="0"/>
              </a:spcBef>
              <a:buNone/>
            </a:pPr>
            <a:r>
              <a:rPr lang="en" sz="3600"/>
              <a:t>Learn Principles</a:t>
            </a:r>
          </a:p>
          <a:p>
            <a:pPr lvl="0" rtl="0">
              <a:spcBef>
                <a:spcPts val="0"/>
              </a:spcBef>
              <a:buNone/>
            </a:pPr>
            <a:r>
              <a:t/>
            </a:r>
            <a:endParaRPr sz="3600">
              <a:solidFill>
                <a:srgbClr val="FFFFFF"/>
              </a:solidFill>
            </a:endParaRPr>
          </a:p>
          <a:p>
            <a:pPr lvl="0" rtl="0">
              <a:spcBef>
                <a:spcPts val="0"/>
              </a:spcBef>
              <a:buNone/>
            </a:pPr>
            <a:r>
              <a:rPr lang="en" sz="2400">
                <a:solidFill>
                  <a:srgbClr val="FFFFFF"/>
                </a:solidFill>
              </a:rPr>
              <a:t>This was the book that showed me there were names for so many patterns that I’d discovered purely through fumbling around with my own code. </a:t>
            </a:r>
          </a:p>
          <a:p>
            <a:pPr lvl="0" rtl="0">
              <a:spcBef>
                <a:spcPts val="0"/>
              </a:spcBef>
              <a:buNone/>
            </a:pPr>
            <a:r>
              <a:t/>
            </a:r>
            <a:endParaRPr sz="2400">
              <a:solidFill>
                <a:srgbClr val="FFFFFF"/>
              </a:solidFill>
            </a:endParaRPr>
          </a:p>
          <a:p>
            <a:pPr lvl="0" rtl="0">
              <a:spcBef>
                <a:spcPts val="0"/>
              </a:spcBef>
              <a:buNone/>
            </a:pPr>
            <a:r>
              <a:rPr lang="en" sz="2400">
                <a:solidFill>
                  <a:srgbClr val="FFFFFF"/>
                </a:solidFill>
              </a:rPr>
              <a:t>-- Rebecca Murphey on </a:t>
            </a:r>
            <a:r>
              <a:rPr i="1" lang="en" sz="2400">
                <a:solidFill>
                  <a:srgbClr val="FFFFFF"/>
                </a:solidFill>
              </a:rPr>
              <a:t>JavaScript Patterns</a:t>
            </a:r>
          </a:p>
        </p:txBody>
      </p:sp>
      <p:pic>
        <p:nvPicPr>
          <p:cNvPr descr="noun_62377.png" id="1552" name="Shape 1552"/>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Shape 1557"/>
          <p:cNvSpPr txBox="1"/>
          <p:nvPr>
            <p:ph type="title"/>
          </p:nvPr>
        </p:nvSpPr>
        <p:spPr>
          <a:xfrm>
            <a:off x="1136350" y="912025"/>
            <a:ext cx="6468300" cy="3191700"/>
          </a:xfrm>
          <a:prstGeom prst="rect">
            <a:avLst/>
          </a:prstGeom>
        </p:spPr>
        <p:txBody>
          <a:bodyPr anchorCtr="0" anchor="t" bIns="91425" lIns="91425" rIns="91425" tIns="91425">
            <a:noAutofit/>
          </a:bodyPr>
          <a:lstStyle/>
          <a:p>
            <a:pPr lvl="0" rtl="0">
              <a:spcBef>
                <a:spcPts val="0"/>
              </a:spcBef>
              <a:buNone/>
            </a:pPr>
            <a:r>
              <a:rPr lang="en" sz="3600"/>
              <a:t>Learn Principles</a:t>
            </a:r>
          </a:p>
          <a:p>
            <a:pPr lvl="0" rtl="0">
              <a:spcBef>
                <a:spcPts val="0"/>
              </a:spcBef>
              <a:buNone/>
            </a:pPr>
            <a:r>
              <a:t/>
            </a:r>
            <a:endParaRPr sz="3600"/>
          </a:p>
          <a:p>
            <a:pPr lvl="0" rtl="0">
              <a:spcBef>
                <a:spcPts val="0"/>
              </a:spcBef>
              <a:buNone/>
            </a:pPr>
            <a:r>
              <a:rPr lang="en" sz="3600"/>
              <a:t>… they are there to help communicate</a:t>
            </a:r>
          </a:p>
        </p:txBody>
      </p:sp>
      <p:pic>
        <p:nvPicPr>
          <p:cNvPr descr="noun_62377.png" id="1558" name="Shape 1558"/>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sp>
        <p:nvSpPr>
          <p:cNvPr id="1563" name="Shape 1563"/>
          <p:cNvSpPr txBox="1"/>
          <p:nvPr>
            <p:ph type="title"/>
          </p:nvPr>
        </p:nvSpPr>
        <p:spPr>
          <a:xfrm>
            <a:off x="1136350" y="912025"/>
            <a:ext cx="7095600" cy="4072500"/>
          </a:xfrm>
          <a:prstGeom prst="rect">
            <a:avLst/>
          </a:prstGeom>
        </p:spPr>
        <p:txBody>
          <a:bodyPr anchorCtr="0" anchor="t" bIns="91425" lIns="91425" rIns="91425" tIns="91425">
            <a:noAutofit/>
          </a:bodyPr>
          <a:lstStyle/>
          <a:p>
            <a:pPr lvl="0">
              <a:spcBef>
                <a:spcPts val="0"/>
              </a:spcBef>
              <a:buNone/>
            </a:pPr>
            <a:r>
              <a:rPr lang="en" sz="3600"/>
              <a:t>Learn Principles</a:t>
            </a:r>
          </a:p>
          <a:p>
            <a:pPr lvl="0" rtl="0">
              <a:spcBef>
                <a:spcPts val="0"/>
              </a:spcBef>
              <a:buNone/>
            </a:pPr>
            <a:r>
              <a:t/>
            </a:r>
            <a:endParaRPr sz="1400"/>
          </a:p>
          <a:p>
            <a:pPr lvl="0" rtl="0">
              <a:spcBef>
                <a:spcPts val="0"/>
              </a:spcBef>
              <a:buNone/>
            </a:pPr>
            <a:r>
              <a:rPr lang="en" sz="3600">
                <a:solidFill>
                  <a:srgbClr val="FFFFFF"/>
                </a:solidFill>
              </a:rPr>
              <a:t>Experience without theory is blind, but theory without experience is mere intellectual play -- Immanuel Kant </a:t>
            </a:r>
          </a:p>
        </p:txBody>
      </p:sp>
      <p:pic>
        <p:nvPicPr>
          <p:cNvPr descr="noun_62377.png" id="1564" name="Shape 1564"/>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Shape 1569"/>
          <p:cNvSpPr txBox="1"/>
          <p:nvPr>
            <p:ph type="title"/>
          </p:nvPr>
        </p:nvSpPr>
        <p:spPr>
          <a:xfrm>
            <a:off x="1136350" y="912025"/>
            <a:ext cx="7095600" cy="4072500"/>
          </a:xfrm>
          <a:prstGeom prst="rect">
            <a:avLst/>
          </a:prstGeom>
        </p:spPr>
        <p:txBody>
          <a:bodyPr anchorCtr="0" anchor="t" bIns="91425" lIns="91425" rIns="91425" tIns="91425">
            <a:noAutofit/>
          </a:bodyPr>
          <a:lstStyle/>
          <a:p>
            <a:pPr lvl="0" rtl="0">
              <a:spcBef>
                <a:spcPts val="0"/>
              </a:spcBef>
              <a:buNone/>
            </a:pPr>
            <a:r>
              <a:rPr lang="en" sz="3600"/>
              <a:t>Learn Principles</a:t>
            </a:r>
          </a:p>
          <a:p>
            <a:pPr lvl="0" rtl="0">
              <a:spcBef>
                <a:spcPts val="0"/>
              </a:spcBef>
              <a:buNone/>
            </a:pPr>
            <a:r>
              <a:t/>
            </a:r>
            <a:endParaRPr sz="1400">
              <a:solidFill>
                <a:srgbClr val="FFFFFF"/>
              </a:solidFill>
            </a:endParaRPr>
          </a:p>
          <a:p>
            <a:pPr lvl="0" rtl="0">
              <a:spcBef>
                <a:spcPts val="0"/>
              </a:spcBef>
              <a:buNone/>
            </a:pPr>
            <a:r>
              <a:rPr lang="en" sz="3600">
                <a:solidFill>
                  <a:srgbClr val="FFFFFF"/>
                </a:solidFill>
              </a:rPr>
              <a:t>… run everything through your hands or eyes</a:t>
            </a:r>
          </a:p>
        </p:txBody>
      </p:sp>
      <p:pic>
        <p:nvPicPr>
          <p:cNvPr descr="noun_62377.png" id="1570" name="Shape 1570"/>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4" name="Shape 1574"/>
        <p:cNvGrpSpPr/>
        <p:nvPr/>
      </p:nvGrpSpPr>
      <p:grpSpPr>
        <a:xfrm>
          <a:off x="0" y="0"/>
          <a:ext cx="0" cy="0"/>
          <a:chOff x="0" y="0"/>
          <a:chExt cx="0" cy="0"/>
        </a:xfrm>
      </p:grpSpPr>
      <p:sp>
        <p:nvSpPr>
          <p:cNvPr id="1575" name="Shape 1575"/>
          <p:cNvSpPr txBox="1"/>
          <p:nvPr>
            <p:ph type="title"/>
          </p:nvPr>
        </p:nvSpPr>
        <p:spPr>
          <a:xfrm>
            <a:off x="1136350" y="912025"/>
            <a:ext cx="7095600" cy="4072500"/>
          </a:xfrm>
          <a:prstGeom prst="rect">
            <a:avLst/>
          </a:prstGeom>
        </p:spPr>
        <p:txBody>
          <a:bodyPr anchorCtr="0" anchor="t" bIns="91425" lIns="91425" rIns="91425" tIns="91425">
            <a:noAutofit/>
          </a:bodyPr>
          <a:lstStyle/>
          <a:p>
            <a:pPr lvl="0" rtl="0">
              <a:spcBef>
                <a:spcPts val="0"/>
              </a:spcBef>
              <a:buNone/>
            </a:pPr>
            <a:r>
              <a:rPr lang="en" sz="3600"/>
              <a:t>Learn Principles</a:t>
            </a:r>
          </a:p>
          <a:p>
            <a:pPr lvl="0" rtl="0">
              <a:spcBef>
                <a:spcPts val="0"/>
              </a:spcBef>
              <a:buNone/>
            </a:pPr>
            <a:r>
              <a:t/>
            </a:r>
            <a:endParaRPr sz="1400">
              <a:solidFill>
                <a:srgbClr val="FFFFFF"/>
              </a:solidFill>
            </a:endParaRPr>
          </a:p>
          <a:p>
            <a:pPr lvl="0">
              <a:spcBef>
                <a:spcPts val="0"/>
              </a:spcBef>
              <a:buNone/>
            </a:pPr>
            <a:r>
              <a:rPr lang="en" sz="2400">
                <a:solidFill>
                  <a:srgbClr val="FFFFFF"/>
                </a:solidFill>
              </a:rPr>
              <a:t>… B</a:t>
            </a:r>
            <a:r>
              <a:rPr lang="en" sz="2400">
                <a:solidFill>
                  <a:srgbClr val="FFFFFF"/>
                </a:solidFill>
              </a:rPr>
              <a:t>efore I created Rails, I redrew many of the diagrams in OmniGraffle for Martin Fowler because I liked the book so much</a:t>
            </a:r>
          </a:p>
          <a:p>
            <a:pPr lvl="0">
              <a:spcBef>
                <a:spcPts val="0"/>
              </a:spcBef>
              <a:buNone/>
            </a:pPr>
            <a:r>
              <a:t/>
            </a:r>
            <a:endParaRPr sz="2400">
              <a:solidFill>
                <a:srgbClr val="FFFFFF"/>
              </a:solidFill>
            </a:endParaRPr>
          </a:p>
          <a:p>
            <a:pPr lvl="0" rtl="0">
              <a:spcBef>
                <a:spcPts val="0"/>
              </a:spcBef>
              <a:buNone/>
            </a:pPr>
            <a:r>
              <a:rPr lang="en" sz="2400">
                <a:solidFill>
                  <a:srgbClr val="FFFFFF"/>
                </a:solidFill>
              </a:rPr>
              <a:t>-- David on </a:t>
            </a:r>
            <a:r>
              <a:rPr i="1" lang="en" sz="2400">
                <a:solidFill>
                  <a:srgbClr val="FFFFFF"/>
                </a:solidFill>
              </a:rPr>
              <a:t>Patterns of Enterprise Architecture</a:t>
            </a:r>
          </a:p>
        </p:txBody>
      </p:sp>
      <p:pic>
        <p:nvPicPr>
          <p:cNvPr descr="noun_62377.png" id="1576" name="Shape 1576"/>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Shape 1581"/>
          <p:cNvSpPr txBox="1"/>
          <p:nvPr>
            <p:ph type="title"/>
          </p:nvPr>
        </p:nvSpPr>
        <p:spPr>
          <a:xfrm>
            <a:off x="1136350" y="912025"/>
            <a:ext cx="7095600" cy="4072500"/>
          </a:xfrm>
          <a:prstGeom prst="rect">
            <a:avLst/>
          </a:prstGeom>
        </p:spPr>
        <p:txBody>
          <a:bodyPr anchorCtr="0" anchor="t" bIns="91425" lIns="91425" rIns="91425" tIns="91425">
            <a:noAutofit/>
          </a:bodyPr>
          <a:lstStyle/>
          <a:p>
            <a:pPr lvl="0" rtl="0">
              <a:spcBef>
                <a:spcPts val="0"/>
              </a:spcBef>
              <a:buNone/>
            </a:pPr>
            <a:r>
              <a:rPr lang="en" sz="3600"/>
              <a:t>Learn Principles</a:t>
            </a:r>
          </a:p>
          <a:p>
            <a:pPr lvl="0" rtl="0">
              <a:spcBef>
                <a:spcPts val="0"/>
              </a:spcBef>
              <a:buNone/>
            </a:pPr>
            <a:r>
              <a:t/>
            </a:r>
            <a:endParaRPr sz="1400">
              <a:solidFill>
                <a:srgbClr val="FFFFFF"/>
              </a:solidFill>
            </a:endParaRPr>
          </a:p>
          <a:p>
            <a:pPr lvl="0" rtl="0">
              <a:spcBef>
                <a:spcPts val="0"/>
              </a:spcBef>
              <a:buNone/>
            </a:pPr>
            <a:r>
              <a:rPr lang="en" sz="2400">
                <a:solidFill>
                  <a:srgbClr val="FFFFFF"/>
                </a:solidFill>
              </a:rPr>
              <a:t>…</a:t>
            </a:r>
            <a:r>
              <a:rPr lang="en" sz="2400">
                <a:solidFill>
                  <a:srgbClr val="FFFFFF"/>
                </a:solidFill>
              </a:rPr>
              <a:t>The trick to reading this book is to carefully read through every single refactoring pattern and then try to apply it on your code base (you don’t have to commit if it doesn’t fix things). You can’t just blow through it or you won’t really learn it. </a:t>
            </a:r>
          </a:p>
          <a:p>
            <a:pPr lvl="0" rtl="0">
              <a:spcBef>
                <a:spcPts val="0"/>
              </a:spcBef>
              <a:buNone/>
            </a:pPr>
            <a:r>
              <a:t/>
            </a:r>
            <a:endParaRPr sz="2400">
              <a:solidFill>
                <a:srgbClr val="FFFFFF"/>
              </a:solidFill>
            </a:endParaRPr>
          </a:p>
          <a:p>
            <a:pPr lvl="0" rtl="0">
              <a:spcBef>
                <a:spcPts val="0"/>
              </a:spcBef>
              <a:buNone/>
            </a:pPr>
            <a:r>
              <a:rPr lang="en" sz="2400">
                <a:solidFill>
                  <a:srgbClr val="FFFFFF"/>
                </a:solidFill>
              </a:rPr>
              <a:t>-- David on </a:t>
            </a:r>
            <a:r>
              <a:rPr i="1" lang="en" sz="2400">
                <a:solidFill>
                  <a:srgbClr val="FFFFFF"/>
                </a:solidFill>
              </a:rPr>
              <a:t>Refactoring</a:t>
            </a:r>
          </a:p>
        </p:txBody>
      </p:sp>
      <p:pic>
        <p:nvPicPr>
          <p:cNvPr descr="noun_62377.png" id="1582" name="Shape 1582"/>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Shape 1587"/>
          <p:cNvSpPr txBox="1"/>
          <p:nvPr>
            <p:ph type="title"/>
          </p:nvPr>
        </p:nvSpPr>
        <p:spPr>
          <a:xfrm>
            <a:off x="1136350" y="912025"/>
            <a:ext cx="7095600" cy="4072500"/>
          </a:xfrm>
          <a:prstGeom prst="rect">
            <a:avLst/>
          </a:prstGeom>
        </p:spPr>
        <p:txBody>
          <a:bodyPr anchorCtr="0" anchor="t" bIns="91425" lIns="91425" rIns="91425" tIns="91425">
            <a:noAutofit/>
          </a:bodyPr>
          <a:lstStyle/>
          <a:p>
            <a:pPr lvl="0">
              <a:spcBef>
                <a:spcPts val="0"/>
              </a:spcBef>
              <a:buNone/>
            </a:pPr>
            <a:r>
              <a:rPr lang="en" sz="3600"/>
              <a:t>Learn Principles</a:t>
            </a:r>
          </a:p>
          <a:p>
            <a:pPr lvl="0">
              <a:spcBef>
                <a:spcPts val="0"/>
              </a:spcBef>
              <a:buNone/>
            </a:pPr>
            <a:r>
              <a:t/>
            </a:r>
            <a:endParaRPr sz="1400"/>
          </a:p>
          <a:p>
            <a:pPr lvl="0">
              <a:spcBef>
                <a:spcPts val="0"/>
              </a:spcBef>
              <a:buNone/>
            </a:pPr>
            <a:r>
              <a:rPr lang="en" sz="3600"/>
              <a:t>✔ Algorithms</a:t>
            </a:r>
          </a:p>
          <a:p>
            <a:pPr lvl="0">
              <a:spcBef>
                <a:spcPts val="0"/>
              </a:spcBef>
              <a:buNone/>
            </a:pPr>
            <a:r>
              <a:rPr lang="en" sz="3600"/>
              <a:t>✔ Mutations/Side Effects</a:t>
            </a:r>
          </a:p>
          <a:p>
            <a:pPr lvl="0">
              <a:spcBef>
                <a:spcPts val="0"/>
              </a:spcBef>
              <a:buNone/>
            </a:pPr>
            <a:r>
              <a:rPr lang="en" sz="3600"/>
              <a:t>✔ Patterns (Gang of Four)</a:t>
            </a:r>
          </a:p>
          <a:p>
            <a:pPr lvl="0" rtl="0">
              <a:spcBef>
                <a:spcPts val="0"/>
              </a:spcBef>
              <a:buNone/>
            </a:pPr>
            <a:r>
              <a:rPr lang="en" sz="3600"/>
              <a:t>✔ SOLID</a:t>
            </a:r>
          </a:p>
        </p:txBody>
      </p:sp>
      <p:pic>
        <p:nvPicPr>
          <p:cNvPr descr="noun_62377.png" id="1588" name="Shape 1588"/>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2" name="Shape 1592"/>
        <p:cNvGrpSpPr/>
        <p:nvPr/>
      </p:nvGrpSpPr>
      <p:grpSpPr>
        <a:xfrm>
          <a:off x="0" y="0"/>
          <a:ext cx="0" cy="0"/>
          <a:chOff x="0" y="0"/>
          <a:chExt cx="0" cy="0"/>
        </a:xfrm>
      </p:grpSpPr>
      <p:pic>
        <p:nvPicPr>
          <p:cNvPr descr="noun_62377.png" id="1593" name="Shape 1593"/>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pic>
        <p:nvPicPr>
          <p:cNvPr descr="TA1kG9A.jpg" id="1594" name="Shape 1594"/>
          <p:cNvPicPr preferRelativeResize="0"/>
          <p:nvPr/>
        </p:nvPicPr>
        <p:blipFill>
          <a:blip r:embed="rId4">
            <a:alphaModFix/>
          </a:blip>
          <a:stretch>
            <a:fillRect/>
          </a:stretch>
        </p:blipFill>
        <p:spPr>
          <a:xfrm>
            <a:off x="0" y="1281725"/>
            <a:ext cx="9143999" cy="38617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pic>
        <p:nvPicPr>
          <p:cNvPr descr="noun_858307.png" id="1599" name="Shape 1599"/>
          <p:cNvPicPr preferRelativeResize="0"/>
          <p:nvPr/>
        </p:nvPicPr>
        <p:blipFill rotWithShape="1">
          <a:blip r:embed="rId3">
            <a:alphaModFix/>
          </a:blip>
          <a:srcRect b="0" l="0" r="0" t="0"/>
          <a:stretch/>
        </p:blipFill>
        <p:spPr>
          <a:xfrm>
            <a:off x="2661512" y="661262"/>
            <a:ext cx="3820974" cy="382097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3" name="Shape 1603"/>
        <p:cNvGrpSpPr/>
        <p:nvPr/>
      </p:nvGrpSpPr>
      <p:grpSpPr>
        <a:xfrm>
          <a:off x="0" y="0"/>
          <a:ext cx="0" cy="0"/>
          <a:chOff x="0" y="0"/>
          <a:chExt cx="0" cy="0"/>
        </a:xfrm>
      </p:grpSpPr>
      <p:sp>
        <p:nvSpPr>
          <p:cNvPr id="1604" name="Shape 1604"/>
          <p:cNvSpPr txBox="1"/>
          <p:nvPr>
            <p:ph type="title"/>
          </p:nvPr>
        </p:nvSpPr>
        <p:spPr>
          <a:xfrm>
            <a:off x="1341600" y="0"/>
            <a:ext cx="7315800" cy="798300"/>
          </a:xfrm>
          <a:prstGeom prst="rect">
            <a:avLst/>
          </a:prstGeom>
        </p:spPr>
        <p:txBody>
          <a:bodyPr anchorCtr="0" anchor="t" bIns="91425" lIns="91425" rIns="91425" tIns="91425">
            <a:noAutofit/>
          </a:bodyPr>
          <a:lstStyle/>
          <a:p>
            <a:pPr lvl="0" rtl="0">
              <a:spcBef>
                <a:spcPts val="0"/>
              </a:spcBef>
              <a:buNone/>
            </a:pPr>
            <a:r>
              <a:rPr lang="en" sz="3600"/>
              <a:t>See Abstractions Across Projects</a:t>
            </a:r>
          </a:p>
        </p:txBody>
      </p:sp>
      <p:pic>
        <p:nvPicPr>
          <p:cNvPr descr="noun_1006533_cc.png" id="1605" name="Shape 1605"/>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600" cy="2637300"/>
          </a:xfrm>
          <a:prstGeom prst="rect">
            <a:avLst/>
          </a:prstGeom>
        </p:spPr>
        <p:txBody>
          <a:bodyPr anchorCtr="0" anchor="t" bIns="91425" lIns="91425" rIns="91425" tIns="91425">
            <a:noAutofit/>
          </a:bodyPr>
          <a:lstStyle/>
          <a:p>
            <a:pPr lvl="0" rtl="0">
              <a:spcBef>
                <a:spcPts val="0"/>
              </a:spcBef>
              <a:buNone/>
            </a:pPr>
            <a:r>
              <a:rPr lang="en"/>
              <a:t>Joe Morgan</a:t>
            </a:r>
          </a:p>
          <a:p>
            <a:pPr lvl="0" rtl="0">
              <a:spcBef>
                <a:spcPts val="0"/>
              </a:spcBef>
              <a:buNone/>
            </a:pPr>
            <a:r>
              <a:t/>
            </a:r>
            <a:endParaRPr/>
          </a:p>
          <a:p>
            <a:pPr lvl="0">
              <a:spcBef>
                <a:spcPts val="0"/>
              </a:spcBef>
              <a:buNone/>
            </a:pPr>
            <a:r>
              <a:rPr lang="en"/>
              <a:t>@joesmorgan</a:t>
            </a:r>
          </a:p>
          <a:p>
            <a:pPr lvl="0">
              <a:spcBef>
                <a:spcPts val="0"/>
              </a:spcBef>
              <a:buNone/>
            </a:pPr>
            <a:r>
              <a:t/>
            </a:r>
            <a:endParaRPr/>
          </a:p>
          <a:p>
            <a:pPr lvl="0" rtl="0">
              <a:spcBef>
                <a:spcPts val="0"/>
              </a:spcBef>
              <a:buNone/>
            </a:pPr>
            <a:r>
              <a:rPr lang="en"/>
              <a:t>Lawrence, KS</a:t>
            </a:r>
          </a:p>
          <a:p>
            <a:pPr lvl="0" rtl="0">
              <a:spcBef>
                <a:spcPts val="0"/>
              </a:spcBef>
              <a:buNone/>
            </a:pPr>
            <a:r>
              <a:t/>
            </a:r>
            <a:endParaRPr/>
          </a:p>
          <a:p>
            <a:pPr lvl="0" rtl="0">
              <a:spcBef>
                <a:spcPts val="0"/>
              </a:spcBef>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pic>
        <p:nvPicPr>
          <p:cNvPr descr="Screen Shot 2016-11-30 at 2.14.17 PM.png" id="1610" name="Shape 1610"/>
          <p:cNvPicPr preferRelativeResize="0"/>
          <p:nvPr/>
        </p:nvPicPr>
        <p:blipFill>
          <a:blip r:embed="rId3">
            <a:alphaModFix/>
          </a:blip>
          <a:stretch>
            <a:fillRect/>
          </a:stretch>
        </p:blipFill>
        <p:spPr>
          <a:xfrm>
            <a:off x="1652587" y="814387"/>
            <a:ext cx="5838825" cy="3514725"/>
          </a:xfrm>
          <a:prstGeom prst="rect">
            <a:avLst/>
          </a:prstGeom>
          <a:noFill/>
          <a:ln>
            <a:noFill/>
          </a:ln>
        </p:spPr>
      </p:pic>
      <p:pic>
        <p:nvPicPr>
          <p:cNvPr descr="noun_1006533_cc.png" id="1611" name="Shape 1611"/>
          <p:cNvPicPr preferRelativeResize="0"/>
          <p:nvPr/>
        </p:nvPicPr>
        <p:blipFill rotWithShape="1">
          <a:blip r:embed="rId4">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Shape 1616"/>
          <p:cNvSpPr txBox="1"/>
          <p:nvPr>
            <p:ph type="title"/>
          </p:nvPr>
        </p:nvSpPr>
        <p:spPr>
          <a:xfrm>
            <a:off x="1337850" y="448875"/>
            <a:ext cx="6889500" cy="3191700"/>
          </a:xfrm>
          <a:prstGeom prst="rect">
            <a:avLst/>
          </a:prstGeom>
        </p:spPr>
        <p:txBody>
          <a:bodyPr anchorCtr="0" anchor="t" bIns="91425" lIns="91425" rIns="91425" tIns="91425">
            <a:noAutofit/>
          </a:bodyPr>
          <a:lstStyle/>
          <a:p>
            <a:pPr lvl="0">
              <a:spcBef>
                <a:spcPts val="0"/>
              </a:spcBef>
              <a:buNone/>
            </a:pPr>
            <a:r>
              <a:rPr lang="en" sz="3600"/>
              <a:t>“We have included only designs that have been applied more than once in different systems… Most … have never been documented before” </a:t>
            </a:r>
          </a:p>
          <a:p>
            <a:pPr lvl="0">
              <a:spcBef>
                <a:spcPts val="0"/>
              </a:spcBef>
              <a:buNone/>
            </a:pPr>
            <a:r>
              <a:t/>
            </a:r>
            <a:endParaRPr sz="3600"/>
          </a:p>
          <a:p>
            <a:pPr lvl="0" rtl="0">
              <a:spcBef>
                <a:spcPts val="0"/>
              </a:spcBef>
              <a:buNone/>
            </a:pPr>
            <a:r>
              <a:rPr lang="en" sz="3600"/>
              <a:t>-- Gang of Four </a:t>
            </a:r>
            <a:r>
              <a:rPr i="1" lang="en" sz="3600"/>
              <a:t>Design Patterns</a:t>
            </a:r>
          </a:p>
        </p:txBody>
      </p:sp>
      <p:pic>
        <p:nvPicPr>
          <p:cNvPr descr="noun_1006533_cc.png" id="1617" name="Shape 1617"/>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Shape 1622"/>
          <p:cNvSpPr txBox="1"/>
          <p:nvPr>
            <p:ph type="title"/>
          </p:nvPr>
        </p:nvSpPr>
        <p:spPr>
          <a:xfrm>
            <a:off x="1337850" y="875475"/>
            <a:ext cx="6468300" cy="3191700"/>
          </a:xfrm>
          <a:prstGeom prst="rect">
            <a:avLst/>
          </a:prstGeom>
        </p:spPr>
        <p:txBody>
          <a:bodyPr anchorCtr="0" anchor="t" bIns="91425" lIns="91425" rIns="91425" tIns="91425">
            <a:noAutofit/>
          </a:bodyPr>
          <a:lstStyle/>
          <a:p>
            <a:pPr lvl="0" rtl="0">
              <a:spcBef>
                <a:spcPts val="0"/>
              </a:spcBef>
              <a:buNone/>
            </a:pPr>
            <a:r>
              <a:rPr lang="en" sz="3600"/>
              <a:t>“How many times have you had design </a:t>
            </a:r>
            <a:r>
              <a:rPr i="1" lang="en" sz="3600"/>
              <a:t>déjà vu </a:t>
            </a:r>
            <a:r>
              <a:rPr lang="en" sz="3600"/>
              <a:t>-- that feeling that you’ve solved a problem before but not knowing exactly where or how?</a:t>
            </a:r>
          </a:p>
        </p:txBody>
      </p:sp>
      <p:pic>
        <p:nvPicPr>
          <p:cNvPr descr="noun_1006533_cc.png" id="1623" name="Shape 1623"/>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pic>
        <p:nvPicPr>
          <p:cNvPr descr="noun_1006533_cc.png" id="1628" name="Shape 1628"/>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pic>
        <p:nvPicPr>
          <p:cNvPr descr="noun_187294.png" id="1629" name="Shape 1629"/>
          <p:cNvPicPr preferRelativeResize="0"/>
          <p:nvPr/>
        </p:nvPicPr>
        <p:blipFill rotWithShape="1">
          <a:blip r:embed="rId4">
            <a:alphaModFix/>
          </a:blip>
          <a:srcRect b="0" l="4528" r="4528" t="0"/>
          <a:stretch/>
        </p:blipFill>
        <p:spPr>
          <a:xfrm>
            <a:off x="1872096" y="624920"/>
            <a:ext cx="1039953" cy="1143537"/>
          </a:xfrm>
          <a:prstGeom prst="rect">
            <a:avLst/>
          </a:prstGeom>
          <a:noFill/>
          <a:ln>
            <a:noFill/>
          </a:ln>
        </p:spPr>
      </p:pic>
      <p:pic>
        <p:nvPicPr>
          <p:cNvPr descr="noun_11983.png" id="1630" name="Shape 1630"/>
          <p:cNvPicPr preferRelativeResize="0"/>
          <p:nvPr/>
        </p:nvPicPr>
        <p:blipFill>
          <a:blip r:embed="rId5">
            <a:alphaModFix/>
          </a:blip>
          <a:stretch>
            <a:fillRect/>
          </a:stretch>
        </p:blipFill>
        <p:spPr>
          <a:xfrm>
            <a:off x="4305958" y="651996"/>
            <a:ext cx="990708" cy="1089384"/>
          </a:xfrm>
          <a:prstGeom prst="rect">
            <a:avLst/>
          </a:prstGeom>
          <a:noFill/>
          <a:ln>
            <a:noFill/>
          </a:ln>
        </p:spPr>
      </p:pic>
      <p:pic>
        <p:nvPicPr>
          <p:cNvPr descr="noun_858307.png" id="1631" name="Shape 1631"/>
          <p:cNvPicPr preferRelativeResize="0"/>
          <p:nvPr/>
        </p:nvPicPr>
        <p:blipFill rotWithShape="1">
          <a:blip r:embed="rId6">
            <a:alphaModFix/>
          </a:blip>
          <a:srcRect b="0" l="4528" r="4528" t="0"/>
          <a:stretch/>
        </p:blipFill>
        <p:spPr>
          <a:xfrm>
            <a:off x="6690575" y="624932"/>
            <a:ext cx="1039952" cy="1143513"/>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pic>
        <p:nvPicPr>
          <p:cNvPr descr="noun_1006533_cc.png" id="1636" name="Shape 1636"/>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pic>
        <p:nvPicPr>
          <p:cNvPr descr="noun_187294.png" id="1637" name="Shape 1637"/>
          <p:cNvPicPr preferRelativeResize="0"/>
          <p:nvPr/>
        </p:nvPicPr>
        <p:blipFill rotWithShape="1">
          <a:blip r:embed="rId4">
            <a:alphaModFix/>
          </a:blip>
          <a:srcRect b="0" l="4528" r="4528" t="0"/>
          <a:stretch/>
        </p:blipFill>
        <p:spPr>
          <a:xfrm>
            <a:off x="1872096" y="624920"/>
            <a:ext cx="1039953" cy="1143537"/>
          </a:xfrm>
          <a:prstGeom prst="rect">
            <a:avLst/>
          </a:prstGeom>
          <a:noFill/>
          <a:ln>
            <a:noFill/>
          </a:ln>
        </p:spPr>
      </p:pic>
      <p:pic>
        <p:nvPicPr>
          <p:cNvPr descr="noun_11983.png" id="1638" name="Shape 1638"/>
          <p:cNvPicPr preferRelativeResize="0"/>
          <p:nvPr/>
        </p:nvPicPr>
        <p:blipFill>
          <a:blip r:embed="rId5">
            <a:alphaModFix/>
          </a:blip>
          <a:stretch>
            <a:fillRect/>
          </a:stretch>
        </p:blipFill>
        <p:spPr>
          <a:xfrm>
            <a:off x="4305958" y="651996"/>
            <a:ext cx="990708" cy="1089384"/>
          </a:xfrm>
          <a:prstGeom prst="rect">
            <a:avLst/>
          </a:prstGeom>
          <a:noFill/>
          <a:ln>
            <a:noFill/>
          </a:ln>
        </p:spPr>
      </p:pic>
      <p:pic>
        <p:nvPicPr>
          <p:cNvPr descr="noun_858307.png" id="1639" name="Shape 1639"/>
          <p:cNvPicPr preferRelativeResize="0"/>
          <p:nvPr/>
        </p:nvPicPr>
        <p:blipFill rotWithShape="1">
          <a:blip r:embed="rId6">
            <a:alphaModFix/>
          </a:blip>
          <a:srcRect b="0" l="4528" r="4528" t="0"/>
          <a:stretch/>
        </p:blipFill>
        <p:spPr>
          <a:xfrm>
            <a:off x="6690575" y="624932"/>
            <a:ext cx="1039952" cy="1143513"/>
          </a:xfrm>
          <a:prstGeom prst="rect">
            <a:avLst/>
          </a:prstGeom>
          <a:noFill/>
          <a:ln>
            <a:noFill/>
          </a:ln>
        </p:spPr>
      </p:pic>
      <p:sp>
        <p:nvSpPr>
          <p:cNvPr id="1640" name="Shape 1640"/>
          <p:cNvSpPr txBox="1"/>
          <p:nvPr/>
        </p:nvSpPr>
        <p:spPr>
          <a:xfrm>
            <a:off x="1797625" y="1963875"/>
            <a:ext cx="1787400" cy="698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Foo.js</a:t>
            </a: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pic>
        <p:nvPicPr>
          <p:cNvPr descr="noun_1006533_cc.png" id="1645" name="Shape 1645"/>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pic>
        <p:nvPicPr>
          <p:cNvPr descr="noun_187294.png" id="1646" name="Shape 1646"/>
          <p:cNvPicPr preferRelativeResize="0"/>
          <p:nvPr/>
        </p:nvPicPr>
        <p:blipFill rotWithShape="1">
          <a:blip r:embed="rId4">
            <a:alphaModFix/>
          </a:blip>
          <a:srcRect b="0" l="4528" r="4528" t="0"/>
          <a:stretch/>
        </p:blipFill>
        <p:spPr>
          <a:xfrm>
            <a:off x="1872096" y="624920"/>
            <a:ext cx="1039953" cy="1143537"/>
          </a:xfrm>
          <a:prstGeom prst="rect">
            <a:avLst/>
          </a:prstGeom>
          <a:noFill/>
          <a:ln>
            <a:noFill/>
          </a:ln>
        </p:spPr>
      </p:pic>
      <p:pic>
        <p:nvPicPr>
          <p:cNvPr descr="noun_11983.png" id="1647" name="Shape 1647"/>
          <p:cNvPicPr preferRelativeResize="0"/>
          <p:nvPr/>
        </p:nvPicPr>
        <p:blipFill>
          <a:blip r:embed="rId5">
            <a:alphaModFix/>
          </a:blip>
          <a:stretch>
            <a:fillRect/>
          </a:stretch>
        </p:blipFill>
        <p:spPr>
          <a:xfrm>
            <a:off x="4305958" y="651996"/>
            <a:ext cx="990708" cy="1089384"/>
          </a:xfrm>
          <a:prstGeom prst="rect">
            <a:avLst/>
          </a:prstGeom>
          <a:noFill/>
          <a:ln>
            <a:noFill/>
          </a:ln>
        </p:spPr>
      </p:pic>
      <p:pic>
        <p:nvPicPr>
          <p:cNvPr descr="noun_858307.png" id="1648" name="Shape 1648"/>
          <p:cNvPicPr preferRelativeResize="0"/>
          <p:nvPr/>
        </p:nvPicPr>
        <p:blipFill rotWithShape="1">
          <a:blip r:embed="rId6">
            <a:alphaModFix/>
          </a:blip>
          <a:srcRect b="0" l="4528" r="4528" t="0"/>
          <a:stretch/>
        </p:blipFill>
        <p:spPr>
          <a:xfrm>
            <a:off x="6690575" y="624932"/>
            <a:ext cx="1039952" cy="1143513"/>
          </a:xfrm>
          <a:prstGeom prst="rect">
            <a:avLst/>
          </a:prstGeom>
          <a:noFill/>
          <a:ln>
            <a:noFill/>
          </a:ln>
        </p:spPr>
      </p:pic>
      <p:sp>
        <p:nvSpPr>
          <p:cNvPr id="1649" name="Shape 1649"/>
          <p:cNvSpPr txBox="1"/>
          <p:nvPr/>
        </p:nvSpPr>
        <p:spPr>
          <a:xfrm>
            <a:off x="1797625" y="1963875"/>
            <a:ext cx="1787400" cy="698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Foo.js</a:t>
            </a:r>
          </a:p>
        </p:txBody>
      </p:sp>
      <p:sp>
        <p:nvSpPr>
          <p:cNvPr id="1650" name="Shape 1650"/>
          <p:cNvSpPr txBox="1"/>
          <p:nvPr/>
        </p:nvSpPr>
        <p:spPr>
          <a:xfrm>
            <a:off x="4007425" y="1963875"/>
            <a:ext cx="1787400" cy="698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 src</a:t>
            </a:r>
          </a:p>
          <a:p>
            <a:pPr lvl="0" rtl="0">
              <a:spcBef>
                <a:spcPts val="0"/>
              </a:spcBef>
              <a:buNone/>
            </a:pPr>
            <a:r>
              <a:rPr lang="en" sz="1800">
                <a:solidFill>
                  <a:srgbClr val="FFFFFF"/>
                </a:solidFill>
              </a:rPr>
              <a:t> -- components</a:t>
            </a:r>
          </a:p>
          <a:p>
            <a:pPr lvl="0" rtl="0">
              <a:spcBef>
                <a:spcPts val="0"/>
              </a:spcBef>
              <a:buNone/>
            </a:pPr>
            <a:r>
              <a:rPr lang="en" sz="1800">
                <a:solidFill>
                  <a:srgbClr val="FFFFFF"/>
                </a:solidFill>
              </a:rPr>
              <a:t>   -- button.js</a:t>
            </a:r>
          </a:p>
          <a:p>
            <a:pPr lvl="0" rtl="0">
              <a:spcBef>
                <a:spcPts val="0"/>
              </a:spcBef>
              <a:buNone/>
            </a:pPr>
            <a:r>
              <a:rPr lang="en" sz="1800">
                <a:solidFill>
                  <a:srgbClr val="FFFFFF"/>
                </a:solidFill>
              </a:rPr>
              <a:t>   -- link.js</a:t>
            </a:r>
          </a:p>
          <a:p>
            <a:pPr lvl="0" rtl="0">
              <a:spcBef>
                <a:spcPts val="0"/>
              </a:spcBef>
              <a:buNone/>
            </a:pPr>
            <a:r>
              <a:rPr lang="en" sz="1800">
                <a:solidFill>
                  <a:srgbClr val="FFFFFF"/>
                </a:solidFill>
              </a:rPr>
              <a:t>   -- footer.js</a:t>
            </a:r>
          </a:p>
          <a:p>
            <a:pPr lvl="0" rtl="0">
              <a:spcBef>
                <a:spcPts val="0"/>
              </a:spcBef>
              <a:buNone/>
            </a:pPr>
            <a:r>
              <a:rPr lang="en" sz="1800">
                <a:solidFill>
                  <a:srgbClr val="FFFFFF"/>
                </a:solidFill>
              </a:rPr>
              <a:t> -- util</a:t>
            </a:r>
          </a:p>
          <a:p>
            <a:pPr lvl="0" rtl="0">
              <a:spcBef>
                <a:spcPts val="0"/>
              </a:spcBef>
              <a:buNone/>
            </a:pPr>
            <a:r>
              <a:rPr lang="en" sz="1800">
                <a:solidFill>
                  <a:srgbClr val="FFFFFF"/>
                </a:solidFill>
              </a:rPr>
              <a:t>  -- colors</a:t>
            </a: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pic>
        <p:nvPicPr>
          <p:cNvPr descr="noun_1006533_cc.png" id="1655" name="Shape 1655"/>
          <p:cNvPicPr preferRelativeResize="0"/>
          <p:nvPr/>
        </p:nvPicPr>
        <p:blipFill rotWithShape="1">
          <a:blip r:embed="rId3">
            <a:alphaModFix/>
          </a:blip>
          <a:srcRect b="36930" l="0" r="0" t="26648"/>
          <a:stretch/>
        </p:blipFill>
        <p:spPr>
          <a:xfrm>
            <a:off x="-22927" y="146012"/>
            <a:ext cx="1315000" cy="478924"/>
          </a:xfrm>
          <a:prstGeom prst="rect">
            <a:avLst/>
          </a:prstGeom>
          <a:noFill/>
          <a:ln>
            <a:noFill/>
          </a:ln>
        </p:spPr>
      </p:pic>
      <p:pic>
        <p:nvPicPr>
          <p:cNvPr descr="noun_187294.png" id="1656" name="Shape 1656"/>
          <p:cNvPicPr preferRelativeResize="0"/>
          <p:nvPr/>
        </p:nvPicPr>
        <p:blipFill rotWithShape="1">
          <a:blip r:embed="rId4">
            <a:alphaModFix/>
          </a:blip>
          <a:srcRect b="0" l="4528" r="4528" t="0"/>
          <a:stretch/>
        </p:blipFill>
        <p:spPr>
          <a:xfrm>
            <a:off x="1872096" y="624920"/>
            <a:ext cx="1039953" cy="1143537"/>
          </a:xfrm>
          <a:prstGeom prst="rect">
            <a:avLst/>
          </a:prstGeom>
          <a:noFill/>
          <a:ln>
            <a:noFill/>
          </a:ln>
        </p:spPr>
      </p:pic>
      <p:pic>
        <p:nvPicPr>
          <p:cNvPr descr="noun_11983.png" id="1657" name="Shape 1657"/>
          <p:cNvPicPr preferRelativeResize="0"/>
          <p:nvPr/>
        </p:nvPicPr>
        <p:blipFill>
          <a:blip r:embed="rId5">
            <a:alphaModFix/>
          </a:blip>
          <a:stretch>
            <a:fillRect/>
          </a:stretch>
        </p:blipFill>
        <p:spPr>
          <a:xfrm>
            <a:off x="4305958" y="651996"/>
            <a:ext cx="990708" cy="1089384"/>
          </a:xfrm>
          <a:prstGeom prst="rect">
            <a:avLst/>
          </a:prstGeom>
          <a:noFill/>
          <a:ln>
            <a:noFill/>
          </a:ln>
        </p:spPr>
      </p:pic>
      <p:pic>
        <p:nvPicPr>
          <p:cNvPr descr="noun_858307.png" id="1658" name="Shape 1658"/>
          <p:cNvPicPr preferRelativeResize="0"/>
          <p:nvPr/>
        </p:nvPicPr>
        <p:blipFill rotWithShape="1">
          <a:blip r:embed="rId6">
            <a:alphaModFix/>
          </a:blip>
          <a:srcRect b="0" l="4528" r="4528" t="0"/>
          <a:stretch/>
        </p:blipFill>
        <p:spPr>
          <a:xfrm>
            <a:off x="6690575" y="624932"/>
            <a:ext cx="1039952" cy="1143513"/>
          </a:xfrm>
          <a:prstGeom prst="rect">
            <a:avLst/>
          </a:prstGeom>
          <a:noFill/>
          <a:ln>
            <a:noFill/>
          </a:ln>
        </p:spPr>
      </p:pic>
      <p:sp>
        <p:nvSpPr>
          <p:cNvPr id="1659" name="Shape 1659"/>
          <p:cNvSpPr txBox="1"/>
          <p:nvPr/>
        </p:nvSpPr>
        <p:spPr>
          <a:xfrm>
            <a:off x="1797625" y="1963875"/>
            <a:ext cx="1787400" cy="698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Foo.js</a:t>
            </a:r>
          </a:p>
        </p:txBody>
      </p:sp>
      <p:sp>
        <p:nvSpPr>
          <p:cNvPr id="1660" name="Shape 1660"/>
          <p:cNvSpPr txBox="1"/>
          <p:nvPr/>
        </p:nvSpPr>
        <p:spPr>
          <a:xfrm>
            <a:off x="4007425" y="1963875"/>
            <a:ext cx="1787400" cy="698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 src</a:t>
            </a:r>
          </a:p>
          <a:p>
            <a:pPr lvl="0" rtl="0">
              <a:spcBef>
                <a:spcPts val="0"/>
              </a:spcBef>
              <a:buNone/>
            </a:pPr>
            <a:r>
              <a:rPr lang="en" sz="1800">
                <a:solidFill>
                  <a:srgbClr val="FFFFFF"/>
                </a:solidFill>
              </a:rPr>
              <a:t> -- components</a:t>
            </a:r>
          </a:p>
          <a:p>
            <a:pPr lvl="0" rtl="0">
              <a:spcBef>
                <a:spcPts val="0"/>
              </a:spcBef>
              <a:buNone/>
            </a:pPr>
            <a:r>
              <a:rPr lang="en" sz="1800">
                <a:solidFill>
                  <a:srgbClr val="FFFFFF"/>
                </a:solidFill>
              </a:rPr>
              <a:t>   -- button.js</a:t>
            </a:r>
          </a:p>
          <a:p>
            <a:pPr lvl="0" rtl="0">
              <a:spcBef>
                <a:spcPts val="0"/>
              </a:spcBef>
              <a:buNone/>
            </a:pPr>
            <a:r>
              <a:rPr lang="en" sz="1800">
                <a:solidFill>
                  <a:srgbClr val="FFFFFF"/>
                </a:solidFill>
              </a:rPr>
              <a:t>   -- link.js</a:t>
            </a:r>
          </a:p>
          <a:p>
            <a:pPr lvl="0" rtl="0">
              <a:spcBef>
                <a:spcPts val="0"/>
              </a:spcBef>
              <a:buNone/>
            </a:pPr>
            <a:r>
              <a:rPr lang="en" sz="1800">
                <a:solidFill>
                  <a:srgbClr val="FFFFFF"/>
                </a:solidFill>
              </a:rPr>
              <a:t>   -- footer.js</a:t>
            </a:r>
          </a:p>
          <a:p>
            <a:pPr lvl="0" rtl="0">
              <a:spcBef>
                <a:spcPts val="0"/>
              </a:spcBef>
              <a:buNone/>
            </a:pPr>
            <a:r>
              <a:rPr lang="en" sz="1800">
                <a:solidFill>
                  <a:srgbClr val="FFFFFF"/>
                </a:solidFill>
              </a:rPr>
              <a:t> -- util</a:t>
            </a:r>
          </a:p>
          <a:p>
            <a:pPr lvl="0" rtl="0">
              <a:spcBef>
                <a:spcPts val="0"/>
              </a:spcBef>
              <a:buNone/>
            </a:pPr>
            <a:r>
              <a:rPr lang="en" sz="1800">
                <a:solidFill>
                  <a:srgbClr val="FFFFFF"/>
                </a:solidFill>
              </a:rPr>
              <a:t>  -- colors</a:t>
            </a:r>
          </a:p>
        </p:txBody>
      </p:sp>
      <p:sp>
        <p:nvSpPr>
          <p:cNvPr id="1661" name="Shape 1661"/>
          <p:cNvSpPr/>
          <p:nvPr/>
        </p:nvSpPr>
        <p:spPr>
          <a:xfrm>
            <a:off x="6369624" y="2192475"/>
            <a:ext cx="2254824" cy="1444391"/>
          </a:xfrm>
          <a:prstGeom prst="cloud">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5" name="Shape 1665"/>
        <p:cNvGrpSpPr/>
        <p:nvPr/>
      </p:nvGrpSpPr>
      <p:grpSpPr>
        <a:xfrm>
          <a:off x="0" y="0"/>
          <a:ext cx="0" cy="0"/>
          <a:chOff x="0" y="0"/>
          <a:chExt cx="0" cy="0"/>
        </a:xfrm>
      </p:grpSpPr>
      <p:sp>
        <p:nvSpPr>
          <p:cNvPr id="1666" name="Shape 1666"/>
          <p:cNvSpPr txBox="1"/>
          <p:nvPr>
            <p:ph type="title"/>
          </p:nvPr>
        </p:nvSpPr>
        <p:spPr>
          <a:xfrm>
            <a:off x="1519025" y="193587"/>
            <a:ext cx="6468300" cy="656400"/>
          </a:xfrm>
          <a:prstGeom prst="rect">
            <a:avLst/>
          </a:prstGeom>
        </p:spPr>
        <p:txBody>
          <a:bodyPr anchorCtr="0" anchor="t" bIns="91425" lIns="91425" rIns="91425" tIns="91425">
            <a:noAutofit/>
          </a:bodyPr>
          <a:lstStyle/>
          <a:p>
            <a:pPr lvl="0" rtl="0">
              <a:spcBef>
                <a:spcPts val="0"/>
              </a:spcBef>
              <a:buNone/>
            </a:pPr>
            <a:r>
              <a:rPr lang="en" sz="3600"/>
              <a:t>Reusable</a:t>
            </a:r>
          </a:p>
        </p:txBody>
      </p:sp>
      <p:pic>
        <p:nvPicPr>
          <p:cNvPr descr="noun_5835.png" id="1667" name="Shape 1667"/>
          <p:cNvPicPr preferRelativeResize="0"/>
          <p:nvPr/>
        </p:nvPicPr>
        <p:blipFill>
          <a:blip r:embed="rId3">
            <a:alphaModFix/>
          </a:blip>
          <a:stretch>
            <a:fillRect/>
          </a:stretch>
        </p:blipFill>
        <p:spPr>
          <a:xfrm>
            <a:off x="187298" y="-19581"/>
            <a:ext cx="1082724" cy="1082724"/>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Shape 1672"/>
          <p:cNvSpPr txBox="1"/>
          <p:nvPr>
            <p:ph type="title"/>
          </p:nvPr>
        </p:nvSpPr>
        <p:spPr>
          <a:xfrm>
            <a:off x="1337850" y="818100"/>
            <a:ext cx="6468300" cy="3507300"/>
          </a:xfrm>
          <a:prstGeom prst="rect">
            <a:avLst/>
          </a:prstGeom>
        </p:spPr>
        <p:txBody>
          <a:bodyPr anchorCtr="0" anchor="t" bIns="91425" lIns="91425" rIns="91425" tIns="91425">
            <a:noAutofit/>
          </a:bodyPr>
          <a:lstStyle/>
          <a:p>
            <a:pPr lvl="0">
              <a:spcBef>
                <a:spcPts val="0"/>
              </a:spcBef>
              <a:buNone/>
            </a:pPr>
            <a:r>
              <a:rPr lang="en" sz="2400"/>
              <a:t>Rule of three:</a:t>
            </a:r>
          </a:p>
          <a:p>
            <a:pPr lvl="0" rtl="0">
              <a:spcBef>
                <a:spcPts val="0"/>
              </a:spcBef>
              <a:buNone/>
            </a:pPr>
            <a:r>
              <a:t/>
            </a:r>
            <a:endParaRPr sz="2400"/>
          </a:p>
          <a:p>
            <a:pPr lvl="0">
              <a:spcBef>
                <a:spcPts val="0"/>
              </a:spcBef>
              <a:buNone/>
            </a:pPr>
            <a:r>
              <a:rPr lang="en" sz="2400"/>
              <a:t>“The first time you do something, you just do it. The second time you do something similar, you wince at the duplication, but you do the duplicate thing anyway. Third you do something similar, you refactor.”</a:t>
            </a:r>
          </a:p>
          <a:p>
            <a:pPr lvl="0" rtl="0">
              <a:spcBef>
                <a:spcPts val="0"/>
              </a:spcBef>
              <a:buNone/>
            </a:pPr>
            <a:r>
              <a:t/>
            </a:r>
            <a:endParaRPr sz="2400"/>
          </a:p>
          <a:p>
            <a:pPr lvl="0" rtl="0">
              <a:spcBef>
                <a:spcPts val="0"/>
              </a:spcBef>
              <a:buNone/>
            </a:pPr>
            <a:r>
              <a:rPr lang="en" sz="2400"/>
              <a:t>-- Martin Fowler </a:t>
            </a:r>
            <a:r>
              <a:rPr i="1" lang="en" sz="2400"/>
              <a:t>Refactoring</a:t>
            </a:r>
          </a:p>
        </p:txBody>
      </p:sp>
      <p:pic>
        <p:nvPicPr>
          <p:cNvPr descr="noun_5835.png" id="1673" name="Shape 1673"/>
          <p:cNvPicPr preferRelativeResize="0"/>
          <p:nvPr/>
        </p:nvPicPr>
        <p:blipFill>
          <a:blip r:embed="rId3">
            <a:alphaModFix/>
          </a:blip>
          <a:stretch>
            <a:fillRect/>
          </a:stretch>
        </p:blipFill>
        <p:spPr>
          <a:xfrm>
            <a:off x="187298" y="-19581"/>
            <a:ext cx="1082724" cy="1082724"/>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sp>
        <p:nvSpPr>
          <p:cNvPr id="1678" name="Shape 1678"/>
          <p:cNvSpPr txBox="1"/>
          <p:nvPr>
            <p:ph type="title"/>
          </p:nvPr>
        </p:nvSpPr>
        <p:spPr>
          <a:xfrm>
            <a:off x="1432475" y="287625"/>
            <a:ext cx="6468300" cy="468300"/>
          </a:xfrm>
          <a:prstGeom prst="rect">
            <a:avLst/>
          </a:prstGeom>
        </p:spPr>
        <p:txBody>
          <a:bodyPr anchorCtr="0" anchor="ctr" bIns="91425" lIns="91425" rIns="91425" tIns="91425">
            <a:noAutofit/>
          </a:bodyPr>
          <a:lstStyle/>
          <a:p>
            <a:pPr lvl="0" rtl="0">
              <a:spcBef>
                <a:spcPts val="0"/>
              </a:spcBef>
              <a:buNone/>
            </a:pPr>
            <a:r>
              <a:rPr lang="en" sz="3600"/>
              <a:t>Decoupled</a:t>
            </a:r>
          </a:p>
        </p:txBody>
      </p:sp>
      <p:pic>
        <p:nvPicPr>
          <p:cNvPr descr="noun_5835.png" id="1679" name="Shape 1679"/>
          <p:cNvPicPr preferRelativeResize="0"/>
          <p:nvPr/>
        </p:nvPicPr>
        <p:blipFill>
          <a:blip r:embed="rId3">
            <a:alphaModFix/>
          </a:blip>
          <a:stretch>
            <a:fillRect/>
          </a:stretch>
        </p:blipFill>
        <p:spPr>
          <a:xfrm>
            <a:off x="187298" y="-19581"/>
            <a:ext cx="1082724" cy="1082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descr="IMG_1443.JPG" id="314" name="Shape 314"/>
          <p:cNvPicPr preferRelativeResize="0"/>
          <p:nvPr/>
        </p:nvPicPr>
        <p:blipFill rotWithShape="1">
          <a:blip r:embed="rId3">
            <a:alphaModFix/>
          </a:blip>
          <a:srcRect b="21277" l="0" r="0" t="13495"/>
          <a:stretch/>
        </p:blipFill>
        <p:spPr>
          <a:xfrm>
            <a:off x="1615087" y="0"/>
            <a:ext cx="5913829" cy="51435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pic>
        <p:nvPicPr>
          <p:cNvPr descr="giphy.gif" id="1684" name="Shape 1684"/>
          <p:cNvPicPr preferRelativeResize="0"/>
          <p:nvPr/>
        </p:nvPicPr>
        <p:blipFill>
          <a:blip r:embed="rId3">
            <a:alphaModFix/>
          </a:blip>
          <a:stretch>
            <a:fillRect/>
          </a:stretch>
        </p:blipFill>
        <p:spPr>
          <a:xfrm>
            <a:off x="2314062" y="876162"/>
            <a:ext cx="4515874" cy="3391174"/>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8" name="Shape 1688"/>
        <p:cNvGrpSpPr/>
        <p:nvPr/>
      </p:nvGrpSpPr>
      <p:grpSpPr>
        <a:xfrm>
          <a:off x="0" y="0"/>
          <a:ext cx="0" cy="0"/>
          <a:chOff x="0" y="0"/>
          <a:chExt cx="0" cy="0"/>
        </a:xfrm>
      </p:grpSpPr>
      <p:sp>
        <p:nvSpPr>
          <p:cNvPr id="1689" name="Shape 1689"/>
          <p:cNvSpPr txBox="1"/>
          <p:nvPr/>
        </p:nvSpPr>
        <p:spPr>
          <a:xfrm>
            <a:off x="671700" y="825600"/>
            <a:ext cx="7800600" cy="3492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fetch</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'isomorphic-fetch'</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store</a:t>
            </a:r>
            <a:r>
              <a:rPr lang="en">
                <a:solidFill>
                  <a:srgbClr val="AFFB98"/>
                </a:solidFill>
                <a:latin typeface="Roboto Mono"/>
                <a:ea typeface="Roboto Mono"/>
                <a:cs typeface="Roboto Mono"/>
                <a:sym typeface="Roboto Mono"/>
              </a:rPr>
              <a: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fetch</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`http://foo.com/inventory?key=abc&amp;name=</a:t>
            </a:r>
            <a:r>
              <a:rPr lang="en">
                <a:solidFill>
                  <a:srgbClr val="CEFC8F"/>
                </a:solidFill>
                <a:latin typeface="Roboto Mono"/>
                <a:ea typeface="Roboto Mono"/>
                <a:cs typeface="Roboto Mono"/>
                <a:sym typeface="Roboto Mono"/>
              </a:rPr>
              <a:t>${store}</a:t>
            </a:r>
            <a:r>
              <a:rPr lang="en">
                <a:solidFill>
                  <a:srgbClr val="A0D9FF"/>
                </a:solidFill>
                <a:latin typeface="Roboto Mono"/>
                <a:ea typeface="Roboto Mono"/>
                <a:cs typeface="Roboto Mono"/>
                <a:sym typeface="Roboto Mono"/>
              </a:rPr>
              <a: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response</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response</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json</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count</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toLocaleString</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`Inventory is</a:t>
            </a:r>
            <a:r>
              <a:rPr lang="en">
                <a:latin typeface="Roboto Mono"/>
                <a:ea typeface="Roboto Mono"/>
                <a:cs typeface="Roboto Mono"/>
                <a:sym typeface="Roboto Mono"/>
              </a:rPr>
              <a:t> </a:t>
            </a:r>
            <a:r>
              <a:rPr lang="en">
                <a:solidFill>
                  <a:srgbClr val="CEFC8F"/>
                </a:solidFill>
                <a:latin typeface="Roboto Mono"/>
                <a:ea typeface="Roboto Mono"/>
                <a:cs typeface="Roboto Mono"/>
                <a:sym typeface="Roboto Mono"/>
              </a:rPr>
              <a:t>${count}</a:t>
            </a:r>
            <a:r>
              <a:rPr lang="en">
                <a:solidFill>
                  <a:srgbClr val="A0D9FF"/>
                </a:solidFill>
                <a:latin typeface="Roboto Mono"/>
                <a:ea typeface="Roboto Mono"/>
                <a:cs typeface="Roboto Mono"/>
                <a:sym typeface="Roboto Mono"/>
              </a:rPr>
              <a: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Shape 1694"/>
          <p:cNvSpPr txBox="1"/>
          <p:nvPr/>
        </p:nvSpPr>
        <p:spPr>
          <a:xfrm>
            <a:off x="671700" y="825600"/>
            <a:ext cx="7800600" cy="3492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fetch</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'isomorphic-fetch'</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store</a:t>
            </a:r>
            <a:r>
              <a:rPr lang="en">
                <a:solidFill>
                  <a:srgbClr val="AFFB98"/>
                </a:solidFill>
                <a:latin typeface="Roboto Mono"/>
                <a:ea typeface="Roboto Mono"/>
                <a:cs typeface="Roboto Mono"/>
                <a:sym typeface="Roboto Mono"/>
              </a:rPr>
              <a: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fetch</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`http://foo.com/inventory?key=abc&amp;name=</a:t>
            </a:r>
            <a:r>
              <a:rPr lang="en">
                <a:solidFill>
                  <a:srgbClr val="CEFC8F"/>
                </a:solidFill>
                <a:latin typeface="Roboto Mono"/>
                <a:ea typeface="Roboto Mono"/>
                <a:cs typeface="Roboto Mono"/>
                <a:sym typeface="Roboto Mono"/>
              </a:rPr>
              <a:t>${store}</a:t>
            </a:r>
            <a:r>
              <a:rPr lang="en">
                <a:solidFill>
                  <a:srgbClr val="A0D9FF"/>
                </a:solidFill>
                <a:latin typeface="Roboto Mono"/>
                <a:ea typeface="Roboto Mono"/>
                <a:cs typeface="Roboto Mono"/>
                <a:sym typeface="Roboto Mono"/>
              </a:rPr>
              <a: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response</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response</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json</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count</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toLocaleString</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`Inventory is</a:t>
            </a:r>
            <a:r>
              <a:rPr lang="en">
                <a:latin typeface="Roboto Mono"/>
                <a:ea typeface="Roboto Mono"/>
                <a:cs typeface="Roboto Mono"/>
                <a:sym typeface="Roboto Mono"/>
              </a:rPr>
              <a:t> </a:t>
            </a:r>
            <a:r>
              <a:rPr lang="en">
                <a:solidFill>
                  <a:srgbClr val="CEFC8F"/>
                </a:solidFill>
                <a:latin typeface="Roboto Mono"/>
                <a:ea typeface="Roboto Mono"/>
                <a:cs typeface="Roboto Mono"/>
                <a:sym typeface="Roboto Mono"/>
              </a:rPr>
              <a:t>${count}</a:t>
            </a:r>
            <a:r>
              <a:rPr lang="en">
                <a:solidFill>
                  <a:srgbClr val="A0D9FF"/>
                </a:solidFill>
                <a:latin typeface="Roboto Mono"/>
                <a:ea typeface="Roboto Mono"/>
                <a:cs typeface="Roboto Mono"/>
                <a:sym typeface="Roboto Mono"/>
              </a:rPr>
              <a: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p>
        </p:txBody>
      </p:sp>
      <p:sp>
        <p:nvSpPr>
          <p:cNvPr id="1695" name="Shape 1695"/>
          <p:cNvSpPr/>
          <p:nvPr/>
        </p:nvSpPr>
        <p:spPr>
          <a:xfrm>
            <a:off x="0" y="0"/>
            <a:ext cx="9144000" cy="5097900"/>
          </a:xfrm>
          <a:prstGeom prst="rect">
            <a:avLst/>
          </a:prstGeom>
          <a:solidFill>
            <a:srgbClr val="202020">
              <a:alpha val="64620"/>
            </a:srgbClr>
          </a:solidFill>
          <a:ln>
            <a:noFill/>
          </a:ln>
        </p:spPr>
        <p:txBody>
          <a:bodyPr anchorCtr="0" anchor="ctr" bIns="91425" lIns="91425" rIns="91425" tIns="91425">
            <a:noAutofit/>
          </a:bodyPr>
          <a:lstStyle/>
          <a:p>
            <a:pPr lvl="0">
              <a:spcBef>
                <a:spcPts val="0"/>
              </a:spcBef>
              <a:buNone/>
            </a:pPr>
            <a:r>
              <a:t/>
            </a:r>
            <a:endParaRPr/>
          </a:p>
        </p:txBody>
      </p:sp>
      <p:cxnSp>
        <p:nvCxnSpPr>
          <p:cNvPr id="1696" name="Shape 1696"/>
          <p:cNvCxnSpPr/>
          <p:nvPr/>
        </p:nvCxnSpPr>
        <p:spPr>
          <a:xfrm rot="10800000">
            <a:off x="5098525" y="1946775"/>
            <a:ext cx="662400" cy="1064700"/>
          </a:xfrm>
          <a:prstGeom prst="straightConnector1">
            <a:avLst/>
          </a:prstGeom>
          <a:noFill/>
          <a:ln cap="flat" cmpd="sng" w="38100">
            <a:solidFill>
              <a:srgbClr val="FF0000"/>
            </a:solidFill>
            <a:prstDash val="solid"/>
            <a:round/>
            <a:headEnd len="lg" w="lg" type="none"/>
            <a:tailEnd len="lg" w="lg" type="triangle"/>
          </a:ln>
        </p:spPr>
      </p:cxnSp>
      <p:sp>
        <p:nvSpPr>
          <p:cNvPr id="1697" name="Shape 1697"/>
          <p:cNvSpPr txBox="1"/>
          <p:nvPr/>
        </p:nvSpPr>
        <p:spPr>
          <a:xfrm>
            <a:off x="4849200" y="2958517"/>
            <a:ext cx="2986200" cy="495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Tightly coupled to api</a:t>
            </a: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1" name="Shape 1701"/>
        <p:cNvGrpSpPr/>
        <p:nvPr/>
      </p:nvGrpSpPr>
      <p:grpSpPr>
        <a:xfrm>
          <a:off x="0" y="0"/>
          <a:ext cx="0" cy="0"/>
          <a:chOff x="0" y="0"/>
          <a:chExt cx="0" cy="0"/>
        </a:xfrm>
      </p:grpSpPr>
      <p:sp>
        <p:nvSpPr>
          <p:cNvPr id="1702" name="Shape 1702"/>
          <p:cNvSpPr txBox="1"/>
          <p:nvPr/>
        </p:nvSpPr>
        <p:spPr>
          <a:xfrm>
            <a:off x="671700" y="92400"/>
            <a:ext cx="7800600" cy="48024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expect</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'expect'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nock</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'nock'</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updateInventory</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'./coupled1'</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7341"/>
                </a:solidFill>
                <a:latin typeface="Roboto Mono"/>
                <a:ea typeface="Roboto Mono"/>
                <a:cs typeface="Roboto Mono"/>
                <a:sym typeface="Roboto Mono"/>
              </a:rPr>
              <a:t>describe</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'inventory update'</a:t>
            </a:r>
            <a:r>
              <a:rPr lang="en">
                <a:solidFill>
                  <a:srgbClr val="AFFB98"/>
                </a:solidFill>
                <a:latin typeface="Roboto Mono"/>
                <a:ea typeface="Roboto Mono"/>
                <a:cs typeface="Roboto Mono"/>
                <a:sym typeface="Roboto Mono"/>
              </a:rPr>
              <a:t>, ()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it</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'should update inventory'</a:t>
            </a:r>
            <a:r>
              <a:rPr lang="en">
                <a:solidFill>
                  <a:srgbClr val="AFFB98"/>
                </a:solidFill>
                <a:latin typeface="Roboto Mono"/>
                <a:ea typeface="Roboto Mono"/>
                <a:cs typeface="Roboto Mono"/>
                <a:sym typeface="Roboto Mono"/>
              </a:rPr>
              <a:t>, ()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nock</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'http://foo.com'</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B5FF"/>
                </a:solidFill>
                <a:latin typeface="Roboto Mono"/>
                <a:ea typeface="Roboto Mono"/>
                <a:cs typeface="Roboto Mono"/>
                <a:sym typeface="Roboto Mono"/>
              </a:rPr>
              <a:t>get</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query</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3F3F9"/>
                </a:solidFill>
                <a:latin typeface="Roboto Mono"/>
                <a:ea typeface="Roboto Mono"/>
                <a:cs typeface="Roboto Mono"/>
                <a:sym typeface="Roboto Mono"/>
              </a:rPr>
              <a:t>      key</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'abc'</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3F3F9"/>
                </a:solidFill>
                <a:latin typeface="Roboto Mono"/>
                <a:ea typeface="Roboto Mono"/>
                <a:cs typeface="Roboto Mono"/>
                <a:sym typeface="Roboto Mono"/>
              </a:rPr>
              <a:t>      name</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'bar'</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FFFF"/>
                </a:solidFill>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reply</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200</a:t>
            </a:r>
            <a:r>
              <a:rPr lang="en">
                <a:solidFill>
                  <a:srgbClr val="AFFB98"/>
                </a:solidFill>
                <a:latin typeface="Roboto Mono"/>
                <a:ea typeface="Roboto Mono"/>
                <a:cs typeface="Roboto Mono"/>
                <a:sym typeface="Roboto Mono"/>
              </a:rPr>
              <a:t>, {</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1350</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'bar'</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expect</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toEqual</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'Inventory is 1,350.'</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FFFF"/>
                </a:solidFill>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AFFB98"/>
                </a:solidFill>
                <a:latin typeface="Roboto Mono"/>
                <a:ea typeface="Roboto Mono"/>
                <a:cs typeface="Roboto Mono"/>
                <a:sym typeface="Roboto Mono"/>
              </a:rPr>
              <a:t>});</a:t>
            </a:r>
          </a:p>
          <a:p>
            <a:pPr indent="2971800" lv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t/>
            </a:r>
            <a:endParaRPr>
              <a:solidFill>
                <a:srgbClr val="FFB5FF"/>
              </a:solidFill>
              <a:latin typeface="Roboto Mono"/>
              <a:ea typeface="Roboto Mono"/>
              <a:cs typeface="Roboto Mono"/>
              <a:sym typeface="Roboto Mono"/>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Shape 1707"/>
          <p:cNvSpPr txBox="1"/>
          <p:nvPr/>
        </p:nvSpPr>
        <p:spPr>
          <a:xfrm>
            <a:off x="671700" y="92400"/>
            <a:ext cx="7800600" cy="48024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expect</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'expect'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nock</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'nock'</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updateInventory</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'./coupled1'</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7341"/>
                </a:solidFill>
                <a:latin typeface="Roboto Mono"/>
                <a:ea typeface="Roboto Mono"/>
                <a:cs typeface="Roboto Mono"/>
                <a:sym typeface="Roboto Mono"/>
              </a:rPr>
              <a:t>describe</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'inventory update'</a:t>
            </a:r>
            <a:r>
              <a:rPr lang="en">
                <a:solidFill>
                  <a:srgbClr val="AFFB98"/>
                </a:solidFill>
                <a:latin typeface="Roboto Mono"/>
                <a:ea typeface="Roboto Mono"/>
                <a:cs typeface="Roboto Mono"/>
                <a:sym typeface="Roboto Mono"/>
              </a:rPr>
              <a:t>, ()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it</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'should update inventory'</a:t>
            </a:r>
            <a:r>
              <a:rPr lang="en">
                <a:solidFill>
                  <a:srgbClr val="AFFB98"/>
                </a:solidFill>
                <a:latin typeface="Roboto Mono"/>
                <a:ea typeface="Roboto Mono"/>
                <a:cs typeface="Roboto Mono"/>
                <a:sym typeface="Roboto Mono"/>
              </a:rPr>
              <a:t>, ()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nock</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'http://foo.com'</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B5FF"/>
                </a:solidFill>
                <a:latin typeface="Roboto Mono"/>
                <a:ea typeface="Roboto Mono"/>
                <a:cs typeface="Roboto Mono"/>
                <a:sym typeface="Roboto Mono"/>
              </a:rPr>
              <a:t>get</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query</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3F3F9"/>
                </a:solidFill>
                <a:latin typeface="Roboto Mono"/>
                <a:ea typeface="Roboto Mono"/>
                <a:cs typeface="Roboto Mono"/>
                <a:sym typeface="Roboto Mono"/>
              </a:rPr>
              <a:t>      key</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'abc'</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3F3F9"/>
                </a:solidFill>
                <a:latin typeface="Roboto Mono"/>
                <a:ea typeface="Roboto Mono"/>
                <a:cs typeface="Roboto Mono"/>
                <a:sym typeface="Roboto Mono"/>
              </a:rPr>
              <a:t>      name</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'bar'</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FFFF"/>
                </a:solidFill>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reply</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200</a:t>
            </a:r>
            <a:r>
              <a:rPr lang="en">
                <a:solidFill>
                  <a:srgbClr val="AFFB98"/>
                </a:solidFill>
                <a:latin typeface="Roboto Mono"/>
                <a:ea typeface="Roboto Mono"/>
                <a:cs typeface="Roboto Mono"/>
                <a:sym typeface="Roboto Mono"/>
              </a:rPr>
              <a:t>, {</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1350</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'bar'</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expect</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toEqual</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'Inventory is 1,350.'</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FFFF"/>
                </a:solidFill>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AFFB98"/>
                </a:solidFill>
                <a:latin typeface="Roboto Mono"/>
                <a:ea typeface="Roboto Mono"/>
                <a:cs typeface="Roboto Mono"/>
                <a:sym typeface="Roboto Mono"/>
              </a:rPr>
              <a:t>});</a:t>
            </a:r>
          </a:p>
          <a:p>
            <a:pPr indent="2971800" lv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t/>
            </a:r>
            <a:endParaRPr>
              <a:solidFill>
                <a:srgbClr val="FFB5FF"/>
              </a:solidFill>
              <a:latin typeface="Roboto Mono"/>
              <a:ea typeface="Roboto Mono"/>
              <a:cs typeface="Roboto Mono"/>
              <a:sym typeface="Roboto Mono"/>
            </a:endParaRPr>
          </a:p>
        </p:txBody>
      </p:sp>
      <p:sp>
        <p:nvSpPr>
          <p:cNvPr id="1708" name="Shape 1708"/>
          <p:cNvSpPr/>
          <p:nvPr/>
        </p:nvSpPr>
        <p:spPr>
          <a:xfrm>
            <a:off x="-100" y="0"/>
            <a:ext cx="9144000" cy="5097900"/>
          </a:xfrm>
          <a:prstGeom prst="rect">
            <a:avLst/>
          </a:prstGeom>
          <a:solidFill>
            <a:srgbClr val="202020">
              <a:alpha val="64620"/>
            </a:srgbClr>
          </a:solidFill>
          <a:ln>
            <a:noFill/>
          </a:ln>
        </p:spPr>
        <p:txBody>
          <a:bodyPr anchorCtr="0" anchor="ctr" bIns="91425" lIns="91425" rIns="91425" tIns="91425">
            <a:noAutofit/>
          </a:bodyPr>
          <a:lstStyle/>
          <a:p>
            <a:pPr lvl="0">
              <a:spcBef>
                <a:spcPts val="0"/>
              </a:spcBef>
              <a:buNone/>
            </a:pPr>
            <a:r>
              <a:t/>
            </a:r>
            <a:endParaRPr/>
          </a:p>
        </p:txBody>
      </p:sp>
      <p:cxnSp>
        <p:nvCxnSpPr>
          <p:cNvPr id="1709" name="Shape 1709"/>
          <p:cNvCxnSpPr/>
          <p:nvPr/>
        </p:nvCxnSpPr>
        <p:spPr>
          <a:xfrm rot="10800000">
            <a:off x="3631675" y="2136050"/>
            <a:ext cx="2223900" cy="295800"/>
          </a:xfrm>
          <a:prstGeom prst="straightConnector1">
            <a:avLst/>
          </a:prstGeom>
          <a:noFill/>
          <a:ln cap="flat" cmpd="sng" w="38100">
            <a:solidFill>
              <a:srgbClr val="FF0000"/>
            </a:solidFill>
            <a:prstDash val="solid"/>
            <a:round/>
            <a:headEnd len="lg" w="lg" type="none"/>
            <a:tailEnd len="lg" w="lg" type="triangle"/>
          </a:ln>
        </p:spPr>
      </p:cxnSp>
      <p:sp>
        <p:nvSpPr>
          <p:cNvPr id="1710" name="Shape 1710"/>
          <p:cNvSpPr txBox="1"/>
          <p:nvPr/>
        </p:nvSpPr>
        <p:spPr>
          <a:xfrm>
            <a:off x="5972850" y="2189767"/>
            <a:ext cx="2920500" cy="495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Hijack the http request</a:t>
            </a: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Shape 1715"/>
          <p:cNvSpPr txBox="1"/>
          <p:nvPr/>
        </p:nvSpPr>
        <p:spPr>
          <a:xfrm>
            <a:off x="671700" y="825600"/>
            <a:ext cx="7800600" cy="3492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getInventory</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'./inventoryManager'</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store</a:t>
            </a:r>
            <a:r>
              <a:rPr lang="en">
                <a:solidFill>
                  <a:srgbClr val="AFFB98"/>
                </a:solidFill>
                <a:latin typeface="Roboto Mono"/>
                <a:ea typeface="Roboto Mono"/>
                <a:cs typeface="Roboto Mono"/>
                <a:sym typeface="Roboto Mono"/>
              </a:rPr>
              <a: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getInventory</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store</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count</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toLocaleString</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`Inventory is</a:t>
            </a:r>
            <a:r>
              <a:rPr lang="en">
                <a:latin typeface="Roboto Mono"/>
                <a:ea typeface="Roboto Mono"/>
                <a:cs typeface="Roboto Mono"/>
                <a:sym typeface="Roboto Mono"/>
              </a:rPr>
              <a:t> </a:t>
            </a:r>
            <a:r>
              <a:rPr lang="en">
                <a:solidFill>
                  <a:srgbClr val="CEFC8F"/>
                </a:solidFill>
                <a:latin typeface="Roboto Mono"/>
                <a:ea typeface="Roboto Mono"/>
                <a:cs typeface="Roboto Mono"/>
                <a:sym typeface="Roboto Mono"/>
              </a:rPr>
              <a:t>${count}</a:t>
            </a:r>
            <a:r>
              <a:rPr lang="en">
                <a:solidFill>
                  <a:srgbClr val="A0D9FF"/>
                </a:solidFill>
                <a:latin typeface="Roboto Mono"/>
                <a:ea typeface="Roboto Mono"/>
                <a:cs typeface="Roboto Mono"/>
                <a:sym typeface="Roboto Mono"/>
              </a:rPr>
              <a: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Shape 1720"/>
          <p:cNvSpPr txBox="1"/>
          <p:nvPr/>
        </p:nvSpPr>
        <p:spPr>
          <a:xfrm>
            <a:off x="671700" y="825600"/>
            <a:ext cx="7800600" cy="3492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getInventory</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'./inventoryManager'</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store</a:t>
            </a:r>
            <a:r>
              <a:rPr lang="en">
                <a:solidFill>
                  <a:srgbClr val="AFFB98"/>
                </a:solidFill>
                <a:latin typeface="Roboto Mono"/>
                <a:ea typeface="Roboto Mono"/>
                <a:cs typeface="Roboto Mono"/>
                <a:sym typeface="Roboto Mono"/>
              </a:rPr>
              <a: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getInventory</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store</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count</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toLocaleString</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`Inventory is</a:t>
            </a:r>
            <a:r>
              <a:rPr lang="en">
                <a:latin typeface="Roboto Mono"/>
                <a:ea typeface="Roboto Mono"/>
                <a:cs typeface="Roboto Mono"/>
                <a:sym typeface="Roboto Mono"/>
              </a:rPr>
              <a:t> </a:t>
            </a:r>
            <a:r>
              <a:rPr lang="en">
                <a:solidFill>
                  <a:srgbClr val="CEFC8F"/>
                </a:solidFill>
                <a:latin typeface="Roboto Mono"/>
                <a:ea typeface="Roboto Mono"/>
                <a:cs typeface="Roboto Mono"/>
                <a:sym typeface="Roboto Mono"/>
              </a:rPr>
              <a:t>${count}</a:t>
            </a:r>
            <a:r>
              <a:rPr lang="en">
                <a:solidFill>
                  <a:srgbClr val="A0D9FF"/>
                </a:solidFill>
                <a:latin typeface="Roboto Mono"/>
                <a:ea typeface="Roboto Mono"/>
                <a:cs typeface="Roboto Mono"/>
                <a:sym typeface="Roboto Mono"/>
              </a:rPr>
              <a: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p>
        </p:txBody>
      </p:sp>
      <p:sp>
        <p:nvSpPr>
          <p:cNvPr id="1721" name="Shape 1721"/>
          <p:cNvSpPr/>
          <p:nvPr/>
        </p:nvSpPr>
        <p:spPr>
          <a:xfrm>
            <a:off x="-100" y="0"/>
            <a:ext cx="9144000" cy="5097900"/>
          </a:xfrm>
          <a:prstGeom prst="rect">
            <a:avLst/>
          </a:prstGeom>
          <a:solidFill>
            <a:srgbClr val="202020">
              <a:alpha val="64620"/>
            </a:srgbClr>
          </a:solidFill>
          <a:ln>
            <a:noFill/>
          </a:ln>
        </p:spPr>
        <p:txBody>
          <a:bodyPr anchorCtr="0" anchor="ctr" bIns="91425" lIns="91425" rIns="91425" tIns="91425">
            <a:noAutofit/>
          </a:bodyPr>
          <a:lstStyle/>
          <a:p>
            <a:pPr lvl="0">
              <a:spcBef>
                <a:spcPts val="0"/>
              </a:spcBef>
              <a:buNone/>
            </a:pPr>
            <a:r>
              <a:t/>
            </a:r>
            <a:endParaRPr/>
          </a:p>
        </p:txBody>
      </p:sp>
      <p:cxnSp>
        <p:nvCxnSpPr>
          <p:cNvPr id="1722" name="Shape 1722"/>
          <p:cNvCxnSpPr/>
          <p:nvPr/>
        </p:nvCxnSpPr>
        <p:spPr>
          <a:xfrm rot="10800000">
            <a:off x="3093091" y="1201525"/>
            <a:ext cx="2154900" cy="295800"/>
          </a:xfrm>
          <a:prstGeom prst="straightConnector1">
            <a:avLst/>
          </a:prstGeom>
          <a:noFill/>
          <a:ln cap="flat" cmpd="sng" w="38100">
            <a:solidFill>
              <a:srgbClr val="FF0000"/>
            </a:solidFill>
            <a:prstDash val="solid"/>
            <a:round/>
            <a:headEnd len="lg" w="lg" type="none"/>
            <a:tailEnd len="lg" w="lg" type="triangle"/>
          </a:ln>
        </p:spPr>
      </p:cxnSp>
      <p:sp>
        <p:nvSpPr>
          <p:cNvPr id="1723" name="Shape 1723"/>
          <p:cNvSpPr txBox="1"/>
          <p:nvPr/>
        </p:nvSpPr>
        <p:spPr>
          <a:xfrm>
            <a:off x="5432598" y="1302567"/>
            <a:ext cx="2829900" cy="495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Endpoint removed</a:t>
            </a: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7" name="Shape 1727"/>
        <p:cNvGrpSpPr/>
        <p:nvPr/>
      </p:nvGrpSpPr>
      <p:grpSpPr>
        <a:xfrm>
          <a:off x="0" y="0"/>
          <a:ext cx="0" cy="0"/>
          <a:chOff x="0" y="0"/>
          <a:chExt cx="0" cy="0"/>
        </a:xfrm>
      </p:grpSpPr>
      <p:sp>
        <p:nvSpPr>
          <p:cNvPr id="1728" name="Shape 1728"/>
          <p:cNvSpPr txBox="1"/>
          <p:nvPr/>
        </p:nvSpPr>
        <p:spPr>
          <a:xfrm>
            <a:off x="671700" y="394125"/>
            <a:ext cx="7800600" cy="4152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sz="1200">
                <a:solidFill>
                  <a:srgbClr val="FFB5FF"/>
                </a:solidFill>
                <a:latin typeface="Roboto Mono"/>
                <a:ea typeface="Roboto Mono"/>
                <a:cs typeface="Roboto Mono"/>
                <a:sym typeface="Roboto Mono"/>
              </a:rPr>
              <a:t>import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expect</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from</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'expect'</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solidFill>
                  <a:srgbClr val="FFB5FF"/>
                </a:solidFill>
                <a:latin typeface="Roboto Mono"/>
                <a:ea typeface="Roboto Mono"/>
                <a:cs typeface="Roboto Mono"/>
                <a:sym typeface="Roboto Mono"/>
              </a:rPr>
              <a:t>import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sinon</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from</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'sinon'</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rPr lang="en" sz="1200">
                <a:solidFill>
                  <a:srgbClr val="FFB5FF"/>
                </a:solidFill>
                <a:latin typeface="Roboto Mono"/>
                <a:ea typeface="Roboto Mono"/>
                <a:cs typeface="Roboto Mono"/>
                <a:sym typeface="Roboto Mono"/>
              </a:rPr>
              <a:t>import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updateInventory</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from</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'./coupled'</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solidFill>
                  <a:srgbClr val="FFB5FF"/>
                </a:solidFill>
                <a:latin typeface="Roboto Mono"/>
                <a:ea typeface="Roboto Mono"/>
                <a:cs typeface="Roboto Mono"/>
                <a:sym typeface="Roboto Mono"/>
              </a:rPr>
              <a:t>import</a:t>
            </a: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as i</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from</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'./inventoryManager'</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rPr lang="en" sz="1200">
                <a:solidFill>
                  <a:srgbClr val="FF7341"/>
                </a:solidFill>
                <a:latin typeface="Roboto Mono"/>
                <a:ea typeface="Roboto Mono"/>
                <a:cs typeface="Roboto Mono"/>
                <a:sym typeface="Roboto Mono"/>
              </a:rPr>
              <a:t>describe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'inventory update'</a:t>
            </a:r>
            <a:r>
              <a:rPr lang="en" sz="1200">
                <a:solidFill>
                  <a:srgbClr val="AFFB98"/>
                </a:solidFill>
                <a:latin typeface="Roboto Mono"/>
                <a:ea typeface="Roboto Mono"/>
                <a:cs typeface="Roboto Mono"/>
                <a:sym typeface="Roboto Mono"/>
              </a:rPr>
              <a:t>, () =&gt; {</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beforeEach</a:t>
            </a:r>
            <a:r>
              <a:rPr lang="en" sz="1200">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fetchInventory</a:t>
            </a: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new</a:t>
            </a: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Promise</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resolve</a:t>
            </a: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a:t>
            </a: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resolve</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inventory</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1350</a:t>
            </a: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solidFill>
                  <a:srgbClr val="F3F3F9"/>
                </a:solidFill>
                <a:latin typeface="Roboto Mono"/>
                <a:ea typeface="Roboto Mono"/>
                <a:cs typeface="Roboto Mono"/>
                <a:sym typeface="Roboto Mono"/>
              </a:rPr>
              <a:t>    sinon</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stub</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'getInventory'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returns</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fetchInventory</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afterEach</a:t>
            </a:r>
            <a:r>
              <a:rPr lang="en" sz="1200">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sz="1200">
                <a:solidFill>
                  <a:srgbClr val="F3F3F9"/>
                </a:solidFill>
                <a:latin typeface="Roboto Mono"/>
                <a:ea typeface="Roboto Mono"/>
                <a:cs typeface="Roboto Mono"/>
                <a:sym typeface="Roboto Mono"/>
              </a:rPr>
              <a:t>    i</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getInventory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restore</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it</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'should update inventory'</a:t>
            </a:r>
            <a:r>
              <a:rPr lang="en" sz="1200">
                <a:solidFill>
                  <a:srgbClr val="AFFB98"/>
                </a:solidFill>
                <a:latin typeface="Roboto Mono"/>
                <a:ea typeface="Roboto Mono"/>
                <a:cs typeface="Roboto Mono"/>
                <a:sym typeface="Roboto Mono"/>
              </a:rPr>
              <a:t>, () =&gt;</a:t>
            </a: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updateInventory</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'bar'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result</a:t>
            </a:r>
            <a:r>
              <a:rPr lang="en" sz="1200">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expect</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result</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toEqual</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'Inventory is 1,350.'</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solidFill>
                  <a:srgbClr val="AFFB98"/>
                </a:solidFill>
                <a:latin typeface="Roboto Mono"/>
                <a:ea typeface="Roboto Mono"/>
                <a:cs typeface="Roboto Mono"/>
                <a:sym typeface="Roboto Mono"/>
              </a:rPr>
              <a:t>});</a:t>
            </a:r>
          </a:p>
          <a:p>
            <a:pPr indent="2971800" lv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t/>
            </a:r>
            <a:endParaRPr sz="1200">
              <a:solidFill>
                <a:srgbClr val="FFB5FF"/>
              </a:solidFill>
              <a:latin typeface="Roboto Mono"/>
              <a:ea typeface="Roboto Mono"/>
              <a:cs typeface="Roboto Mono"/>
              <a:sym typeface="Roboto Mono"/>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Shape 1733"/>
          <p:cNvSpPr txBox="1"/>
          <p:nvPr/>
        </p:nvSpPr>
        <p:spPr>
          <a:xfrm>
            <a:off x="671700" y="394125"/>
            <a:ext cx="7800600" cy="4152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sz="1200">
                <a:solidFill>
                  <a:srgbClr val="FFB5FF"/>
                </a:solidFill>
                <a:latin typeface="Roboto Mono"/>
                <a:ea typeface="Roboto Mono"/>
                <a:cs typeface="Roboto Mono"/>
                <a:sym typeface="Roboto Mono"/>
              </a:rPr>
              <a:t>import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expect</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from</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'expect'</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solidFill>
                  <a:srgbClr val="FFB5FF"/>
                </a:solidFill>
                <a:latin typeface="Roboto Mono"/>
                <a:ea typeface="Roboto Mono"/>
                <a:cs typeface="Roboto Mono"/>
                <a:sym typeface="Roboto Mono"/>
              </a:rPr>
              <a:t>import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sinon</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from</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'sinon'</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rPr lang="en" sz="1200">
                <a:solidFill>
                  <a:srgbClr val="FFB5FF"/>
                </a:solidFill>
                <a:latin typeface="Roboto Mono"/>
                <a:ea typeface="Roboto Mono"/>
                <a:cs typeface="Roboto Mono"/>
                <a:sym typeface="Roboto Mono"/>
              </a:rPr>
              <a:t>import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updateInventory</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from</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'./coupled'</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solidFill>
                  <a:srgbClr val="FFB5FF"/>
                </a:solidFill>
                <a:latin typeface="Roboto Mono"/>
                <a:ea typeface="Roboto Mono"/>
                <a:cs typeface="Roboto Mono"/>
                <a:sym typeface="Roboto Mono"/>
              </a:rPr>
              <a:t>import</a:t>
            </a: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as i</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from</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'./inventoryManager'</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rPr lang="en" sz="1200">
                <a:solidFill>
                  <a:srgbClr val="FF7341"/>
                </a:solidFill>
                <a:latin typeface="Roboto Mono"/>
                <a:ea typeface="Roboto Mono"/>
                <a:cs typeface="Roboto Mono"/>
                <a:sym typeface="Roboto Mono"/>
              </a:rPr>
              <a:t>describe</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'inventory update'</a:t>
            </a:r>
            <a:r>
              <a:rPr lang="en" sz="1200">
                <a:solidFill>
                  <a:srgbClr val="AFFB98"/>
                </a:solidFill>
                <a:latin typeface="Roboto Mono"/>
                <a:ea typeface="Roboto Mono"/>
                <a:cs typeface="Roboto Mono"/>
                <a:sym typeface="Roboto Mono"/>
              </a:rPr>
              <a:t>, () =&gt; {</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beforeEach</a:t>
            </a:r>
            <a:r>
              <a:rPr lang="en" sz="1200">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fetchInventory</a:t>
            </a: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new</a:t>
            </a: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Promise</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resolve</a:t>
            </a: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=&gt;</a:t>
            </a: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resolve</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inventory</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1350</a:t>
            </a: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solidFill>
                  <a:srgbClr val="F3F3F9"/>
                </a:solidFill>
                <a:latin typeface="Roboto Mono"/>
                <a:ea typeface="Roboto Mono"/>
                <a:cs typeface="Roboto Mono"/>
                <a:sym typeface="Roboto Mono"/>
              </a:rPr>
              <a:t>    sinon</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stub</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a:t>
            </a:r>
            <a:r>
              <a:rPr lang="en" sz="1200">
                <a:solidFill>
                  <a:srgbClr val="AFFB98"/>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'getInventory'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returns</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fetchInventory</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afterEach</a:t>
            </a:r>
            <a:r>
              <a:rPr lang="en" sz="1200">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sz="1200">
                <a:solidFill>
                  <a:srgbClr val="F3F3F9"/>
                </a:solidFill>
                <a:latin typeface="Roboto Mono"/>
                <a:ea typeface="Roboto Mono"/>
                <a:cs typeface="Roboto Mono"/>
                <a:sym typeface="Roboto Mono"/>
              </a:rPr>
              <a:t>    i</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getInventory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restore</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it</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'should update inventory'</a:t>
            </a:r>
            <a:r>
              <a:rPr lang="en" sz="1200">
                <a:solidFill>
                  <a:srgbClr val="AFFB98"/>
                </a:solidFill>
                <a:latin typeface="Roboto Mono"/>
                <a:ea typeface="Roboto Mono"/>
                <a:cs typeface="Roboto Mono"/>
                <a:sym typeface="Roboto Mono"/>
              </a:rPr>
              <a:t>, () =&gt;</a:t>
            </a: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updateInventory</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'bar'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then</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result</a:t>
            </a:r>
            <a:r>
              <a:rPr lang="en" sz="1200">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expect</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result</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toEqual</a:t>
            </a:r>
            <a:r>
              <a:rPr lang="en" sz="1200">
                <a:solidFill>
                  <a:srgbClr val="AFFB98"/>
                </a:solidFill>
                <a:latin typeface="Roboto Mono"/>
                <a:ea typeface="Roboto Mono"/>
                <a:cs typeface="Roboto Mono"/>
                <a:sym typeface="Roboto Mono"/>
              </a:rPr>
              <a:t>(</a:t>
            </a:r>
            <a:r>
              <a:rPr lang="en" sz="1200">
                <a:solidFill>
                  <a:srgbClr val="A0D9FF"/>
                </a:solidFill>
                <a:latin typeface="Roboto Mono"/>
                <a:ea typeface="Roboto Mono"/>
                <a:cs typeface="Roboto Mono"/>
                <a:sym typeface="Roboto Mono"/>
              </a:rPr>
              <a:t>'Inventory is 1,350.'</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indent="0" lvl="0" marL="0" rtl="0">
              <a:lnSpc>
                <a:spcPct val="115000"/>
              </a:lnSpc>
              <a:spcBef>
                <a:spcPts val="0"/>
              </a:spcBef>
              <a:buNone/>
            </a:pPr>
            <a:r>
              <a:rPr lang="en" sz="1200">
                <a:solidFill>
                  <a:srgbClr val="AFFB98"/>
                </a:solidFill>
                <a:latin typeface="Roboto Mono"/>
                <a:ea typeface="Roboto Mono"/>
                <a:cs typeface="Roboto Mono"/>
                <a:sym typeface="Roboto Mono"/>
              </a:rPr>
              <a:t>});</a:t>
            </a:r>
          </a:p>
          <a:p>
            <a:pPr indent="2971800" lvl="0" rtl="0">
              <a:lnSpc>
                <a:spcPct val="115000"/>
              </a:lnSpc>
              <a:spcBef>
                <a:spcPts val="0"/>
              </a:spcBef>
              <a:buNone/>
            </a:pPr>
            <a:r>
              <a:t/>
            </a:r>
            <a:endParaRPr sz="1200">
              <a:solidFill>
                <a:srgbClr val="AFFB98"/>
              </a:solidFill>
              <a:latin typeface="Roboto Mono"/>
              <a:ea typeface="Roboto Mono"/>
              <a:cs typeface="Roboto Mono"/>
              <a:sym typeface="Roboto Mono"/>
            </a:endParaRPr>
          </a:p>
          <a:p>
            <a:pPr indent="0" lvl="0" marL="0" rtl="0">
              <a:lnSpc>
                <a:spcPct val="115000"/>
              </a:lnSpc>
              <a:spcBef>
                <a:spcPts val="0"/>
              </a:spcBef>
              <a:buNone/>
            </a:pPr>
            <a:r>
              <a:t/>
            </a:r>
            <a:endParaRPr sz="1200">
              <a:solidFill>
                <a:srgbClr val="FFB5FF"/>
              </a:solidFill>
              <a:latin typeface="Roboto Mono"/>
              <a:ea typeface="Roboto Mono"/>
              <a:cs typeface="Roboto Mono"/>
              <a:sym typeface="Roboto Mono"/>
            </a:endParaRPr>
          </a:p>
        </p:txBody>
      </p:sp>
      <p:sp>
        <p:nvSpPr>
          <p:cNvPr id="1734" name="Shape 1734"/>
          <p:cNvSpPr/>
          <p:nvPr/>
        </p:nvSpPr>
        <p:spPr>
          <a:xfrm>
            <a:off x="-200" y="0"/>
            <a:ext cx="9144000" cy="5097900"/>
          </a:xfrm>
          <a:prstGeom prst="rect">
            <a:avLst/>
          </a:prstGeom>
          <a:solidFill>
            <a:srgbClr val="202020">
              <a:alpha val="64620"/>
            </a:srgbClr>
          </a:solidFill>
          <a:ln>
            <a:noFill/>
          </a:ln>
        </p:spPr>
        <p:txBody>
          <a:bodyPr anchorCtr="0" anchor="ctr" bIns="91425" lIns="91425" rIns="91425" tIns="91425">
            <a:noAutofit/>
          </a:bodyPr>
          <a:lstStyle/>
          <a:p>
            <a:pPr lvl="0">
              <a:spcBef>
                <a:spcPts val="0"/>
              </a:spcBef>
              <a:buNone/>
            </a:pPr>
            <a:r>
              <a:t/>
            </a:r>
            <a:endParaRPr/>
          </a:p>
        </p:txBody>
      </p:sp>
      <p:cxnSp>
        <p:nvCxnSpPr>
          <p:cNvPr id="1735" name="Shape 1735"/>
          <p:cNvCxnSpPr>
            <a:stCxn id="1736" idx="1"/>
          </p:cNvCxnSpPr>
          <p:nvPr/>
        </p:nvCxnSpPr>
        <p:spPr>
          <a:xfrm flipH="1">
            <a:off x="3241198" y="1550517"/>
            <a:ext cx="2292300" cy="479100"/>
          </a:xfrm>
          <a:prstGeom prst="straightConnector1">
            <a:avLst/>
          </a:prstGeom>
          <a:noFill/>
          <a:ln cap="flat" cmpd="sng" w="38100">
            <a:solidFill>
              <a:srgbClr val="FF0000"/>
            </a:solidFill>
            <a:prstDash val="solid"/>
            <a:round/>
            <a:headEnd len="lg" w="lg" type="none"/>
            <a:tailEnd len="lg" w="lg" type="triangle"/>
          </a:ln>
        </p:spPr>
      </p:cxnSp>
      <p:sp>
        <p:nvSpPr>
          <p:cNvPr id="1736" name="Shape 1736"/>
          <p:cNvSpPr txBox="1"/>
          <p:nvPr/>
        </p:nvSpPr>
        <p:spPr>
          <a:xfrm>
            <a:off x="5533498" y="1302567"/>
            <a:ext cx="2753100" cy="495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Mocking</a:t>
            </a: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Shape 1741"/>
          <p:cNvSpPr txBox="1"/>
          <p:nvPr/>
        </p:nvSpPr>
        <p:spPr>
          <a:xfrm>
            <a:off x="677850" y="859200"/>
            <a:ext cx="7788300" cy="34251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store</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fetchInventory</a:t>
            </a:r>
            <a:r>
              <a:rPr lang="en">
                <a:solidFill>
                  <a:srgbClr val="AFFB98"/>
                </a:solidFill>
                <a:latin typeface="Roboto Mono"/>
                <a:ea typeface="Roboto Mono"/>
                <a:cs typeface="Roboto Mono"/>
                <a:sym typeface="Roboto Mono"/>
              </a:rPr>
              <a: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fetchInventory</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count</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toLocaleString</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`Inventory is</a:t>
            </a:r>
            <a:r>
              <a:rPr lang="en">
                <a:latin typeface="Roboto Mono"/>
                <a:ea typeface="Roboto Mono"/>
                <a:cs typeface="Roboto Mono"/>
                <a:sym typeface="Roboto Mono"/>
              </a:rPr>
              <a:t> </a:t>
            </a:r>
            <a:r>
              <a:rPr lang="en">
                <a:solidFill>
                  <a:srgbClr val="CEFC8F"/>
                </a:solidFill>
                <a:latin typeface="Roboto Mono"/>
                <a:ea typeface="Roboto Mono"/>
                <a:cs typeface="Roboto Mono"/>
                <a:sym typeface="Roboto Mono"/>
              </a:rPr>
              <a:t>${count}</a:t>
            </a:r>
            <a:r>
              <a:rPr lang="en">
                <a:solidFill>
                  <a:srgbClr val="A0D9FF"/>
                </a:solidFill>
                <a:latin typeface="Roboto Mono"/>
                <a:ea typeface="Roboto Mono"/>
                <a:cs typeface="Roboto Mono"/>
                <a:sym typeface="Roboto Mono"/>
              </a:rPr>
              <a: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descr="FullSizeRender.jpg" id="319" name="Shape 319"/>
          <p:cNvPicPr preferRelativeResize="0"/>
          <p:nvPr/>
        </p:nvPicPr>
        <p:blipFill rotWithShape="1">
          <a:blip r:embed="rId3">
            <a:alphaModFix/>
          </a:blip>
          <a:srcRect b="0" l="6881" r="6889" t="0"/>
          <a:stretch/>
        </p:blipFill>
        <p:spPr>
          <a:xfrm>
            <a:off x="1615087" y="0"/>
            <a:ext cx="5913829" cy="514350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5" name="Shape 1745"/>
        <p:cNvGrpSpPr/>
        <p:nvPr/>
      </p:nvGrpSpPr>
      <p:grpSpPr>
        <a:xfrm>
          <a:off x="0" y="0"/>
          <a:ext cx="0" cy="0"/>
          <a:chOff x="0" y="0"/>
          <a:chExt cx="0" cy="0"/>
        </a:xfrm>
      </p:grpSpPr>
      <p:sp>
        <p:nvSpPr>
          <p:cNvPr id="1746" name="Shape 1746"/>
          <p:cNvSpPr txBox="1"/>
          <p:nvPr/>
        </p:nvSpPr>
        <p:spPr>
          <a:xfrm>
            <a:off x="677850" y="859200"/>
            <a:ext cx="7788300" cy="34251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store</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fetchInventory</a:t>
            </a:r>
            <a:r>
              <a:rPr lang="en">
                <a:solidFill>
                  <a:srgbClr val="AFFB98"/>
                </a:solidFill>
                <a:latin typeface="Roboto Mono"/>
                <a:ea typeface="Roboto Mono"/>
                <a:cs typeface="Roboto Mono"/>
                <a:sym typeface="Roboto Mono"/>
              </a:rPr>
              <a: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fetchInventory</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count</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toLocaleString</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`Inventory is</a:t>
            </a:r>
            <a:r>
              <a:rPr lang="en">
                <a:latin typeface="Roboto Mono"/>
                <a:ea typeface="Roboto Mono"/>
                <a:cs typeface="Roboto Mono"/>
                <a:sym typeface="Roboto Mono"/>
              </a:rPr>
              <a:t> </a:t>
            </a:r>
            <a:r>
              <a:rPr lang="en">
                <a:solidFill>
                  <a:srgbClr val="CEFC8F"/>
                </a:solidFill>
                <a:latin typeface="Roboto Mono"/>
                <a:ea typeface="Roboto Mono"/>
                <a:cs typeface="Roboto Mono"/>
                <a:sym typeface="Roboto Mono"/>
              </a:rPr>
              <a:t>${count}</a:t>
            </a:r>
            <a:r>
              <a:rPr lang="en">
                <a:solidFill>
                  <a:srgbClr val="A0D9FF"/>
                </a:solidFill>
                <a:latin typeface="Roboto Mono"/>
                <a:ea typeface="Roboto Mono"/>
                <a:cs typeface="Roboto Mono"/>
                <a:sym typeface="Roboto Mono"/>
              </a:rPr>
              <a: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p>
        </p:txBody>
      </p:sp>
      <p:sp>
        <p:nvSpPr>
          <p:cNvPr id="1747" name="Shape 1747"/>
          <p:cNvSpPr/>
          <p:nvPr/>
        </p:nvSpPr>
        <p:spPr>
          <a:xfrm>
            <a:off x="-75" y="0"/>
            <a:ext cx="9144000" cy="5097900"/>
          </a:xfrm>
          <a:prstGeom prst="rect">
            <a:avLst/>
          </a:prstGeom>
          <a:solidFill>
            <a:srgbClr val="202020">
              <a:alpha val="64620"/>
            </a:srgbClr>
          </a:solidFill>
          <a:ln>
            <a:noFill/>
          </a:ln>
        </p:spPr>
        <p:txBody>
          <a:bodyPr anchorCtr="0" anchor="ctr" bIns="91425" lIns="91425" rIns="91425" tIns="91425">
            <a:noAutofit/>
          </a:bodyPr>
          <a:lstStyle/>
          <a:p>
            <a:pPr lvl="0">
              <a:spcBef>
                <a:spcPts val="0"/>
              </a:spcBef>
              <a:buNone/>
            </a:pPr>
            <a:r>
              <a:t/>
            </a:r>
            <a:endParaRPr/>
          </a:p>
        </p:txBody>
      </p:sp>
      <p:cxnSp>
        <p:nvCxnSpPr>
          <p:cNvPr id="1748" name="Shape 1748"/>
          <p:cNvCxnSpPr>
            <a:stCxn id="1749" idx="1"/>
          </p:cNvCxnSpPr>
          <p:nvPr/>
        </p:nvCxnSpPr>
        <p:spPr>
          <a:xfrm rot="10800000">
            <a:off x="4696185" y="1213617"/>
            <a:ext cx="774900" cy="336900"/>
          </a:xfrm>
          <a:prstGeom prst="straightConnector1">
            <a:avLst/>
          </a:prstGeom>
          <a:noFill/>
          <a:ln cap="flat" cmpd="sng" w="38100">
            <a:solidFill>
              <a:srgbClr val="FF0000"/>
            </a:solidFill>
            <a:prstDash val="solid"/>
            <a:round/>
            <a:headEnd len="lg" w="lg" type="none"/>
            <a:tailEnd len="lg" w="lg" type="triangle"/>
          </a:ln>
        </p:spPr>
      </p:cxnSp>
      <p:sp>
        <p:nvSpPr>
          <p:cNvPr id="1749" name="Shape 1749"/>
          <p:cNvSpPr txBox="1"/>
          <p:nvPr/>
        </p:nvSpPr>
        <p:spPr>
          <a:xfrm>
            <a:off x="5471085" y="1302567"/>
            <a:ext cx="2800499" cy="495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Inject everything</a:t>
            </a: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Shape 1754"/>
          <p:cNvSpPr txBox="1"/>
          <p:nvPr/>
        </p:nvSpPr>
        <p:spPr>
          <a:xfrm>
            <a:off x="677850" y="859200"/>
            <a:ext cx="7788300" cy="34251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expect</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'expect'</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B5FF"/>
                </a:solidFill>
                <a:latin typeface="Roboto Mono"/>
                <a:ea typeface="Roboto Mono"/>
                <a:cs typeface="Roboto Mono"/>
                <a:sym typeface="Roboto Mono"/>
              </a:rPr>
              <a:t>import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updateInventory</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from</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'./coupled3'</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t/>
            </a:r>
            <a:endParaRPr>
              <a:solidFill>
                <a:srgbClr val="AFFB98"/>
              </a:solidFill>
              <a:latin typeface="Roboto Mono"/>
              <a:ea typeface="Roboto Mono"/>
              <a:cs typeface="Roboto Mono"/>
              <a:sym typeface="Roboto Mono"/>
            </a:endParaRPr>
          </a:p>
          <a:p>
            <a:pPr indent="0" lvl="0" marL="0" rtl="0">
              <a:lnSpc>
                <a:spcPct val="115000"/>
              </a:lnSpc>
              <a:spcBef>
                <a:spcPts val="0"/>
              </a:spcBef>
              <a:buNone/>
            </a:pPr>
            <a:r>
              <a:rPr lang="en">
                <a:solidFill>
                  <a:srgbClr val="FF7341"/>
                </a:solidFill>
                <a:latin typeface="Roboto Mono"/>
                <a:ea typeface="Roboto Mono"/>
                <a:cs typeface="Roboto Mono"/>
                <a:sym typeface="Roboto Mono"/>
              </a:rPr>
              <a:t>describe</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'inventory update'</a:t>
            </a:r>
            <a:r>
              <a:rPr lang="en">
                <a:solidFill>
                  <a:srgbClr val="AFFB98"/>
                </a:solidFill>
                <a:latin typeface="Roboto Mono"/>
                <a:ea typeface="Roboto Mono"/>
                <a:cs typeface="Roboto Mono"/>
                <a:sym typeface="Roboto Mono"/>
              </a:rPr>
              <a:t>, ()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it</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'should update inventory'</a:t>
            </a:r>
            <a:r>
              <a:rPr lang="en">
                <a:solidFill>
                  <a:srgbClr val="AFFB98"/>
                </a:solidFill>
                <a:latin typeface="Roboto Mono"/>
                <a:ea typeface="Roboto Mono"/>
                <a:cs typeface="Roboto Mono"/>
                <a:sym typeface="Roboto Mono"/>
              </a:rPr>
              <a:t>, ()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fetchInventory</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new</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Promise</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resolve</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=&gt;</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457200" lvl="0" marL="457200" rtl="0">
              <a:lnSpc>
                <a:spcPct val="115000"/>
              </a:lnSpc>
              <a:spcBef>
                <a:spcPts val="0"/>
              </a:spcBef>
              <a:buNone/>
            </a:pPr>
            <a:r>
              <a:rPr lang="en">
                <a:solidFill>
                  <a:srgbClr val="FF7341"/>
                </a:solidFill>
                <a:latin typeface="Roboto Mono"/>
                <a:ea typeface="Roboto Mono"/>
                <a:cs typeface="Roboto Mono"/>
                <a:sym typeface="Roboto Mono"/>
              </a:rPr>
              <a:t>resolve</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inventory</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1350</a:t>
            </a: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457200" rtl="0">
              <a:lnSpc>
                <a:spcPct val="115000"/>
              </a:lnSpc>
              <a:spcBef>
                <a:spcPts val="0"/>
              </a:spcBef>
              <a:buNone/>
            </a:pP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updateInventory</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'bar'</a:t>
            </a:r>
            <a:r>
              <a:rPr lang="en">
                <a:solidFill>
                  <a:srgbClr val="AFFB98"/>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fetchInventory</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then</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 =&gt; {</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expect</a:t>
            </a:r>
            <a:r>
              <a:rPr lang="en">
                <a:solidFill>
                  <a:srgbClr val="AFFB98"/>
                </a:solidFill>
                <a:latin typeface="Roboto Mono"/>
                <a:ea typeface="Roboto Mono"/>
                <a:cs typeface="Roboto Mono"/>
                <a:sym typeface="Roboto Mono"/>
              </a:rPr>
              <a:t>(</a:t>
            </a:r>
            <a:r>
              <a:rPr lang="en">
                <a:solidFill>
                  <a:srgbClr val="F3F3F9"/>
                </a:solidFill>
                <a:latin typeface="Roboto Mono"/>
                <a:ea typeface="Roboto Mono"/>
                <a:cs typeface="Roboto Mono"/>
                <a:sym typeface="Roboto Mono"/>
              </a:rPr>
              <a:t>result</a:t>
            </a:r>
            <a:r>
              <a:rPr lang="en">
                <a:solidFill>
                  <a:srgbClr val="AFFB98"/>
                </a:solidFill>
                <a:latin typeface="Roboto Mono"/>
                <a:ea typeface="Roboto Mono"/>
                <a:cs typeface="Roboto Mono"/>
                <a:sym typeface="Roboto Mono"/>
              </a:rPr>
              <a:t>).</a:t>
            </a:r>
            <a:r>
              <a:rPr lang="en">
                <a:solidFill>
                  <a:srgbClr val="FF7341"/>
                </a:solidFill>
                <a:latin typeface="Roboto Mono"/>
                <a:ea typeface="Roboto Mono"/>
                <a:cs typeface="Roboto Mono"/>
                <a:sym typeface="Roboto Mono"/>
              </a:rPr>
              <a:t>toEqual</a:t>
            </a:r>
            <a:r>
              <a:rPr lang="en">
                <a:solidFill>
                  <a:srgbClr val="AFFB98"/>
                </a:solidFill>
                <a:latin typeface="Roboto Mono"/>
                <a:ea typeface="Roboto Mono"/>
                <a:cs typeface="Roboto Mono"/>
                <a:sym typeface="Roboto Mono"/>
              </a:rPr>
              <a:t>(</a:t>
            </a:r>
            <a:r>
              <a:rPr lang="en">
                <a:solidFill>
                  <a:srgbClr val="A0D9FF"/>
                </a:solidFill>
                <a:latin typeface="Roboto Mono"/>
                <a:ea typeface="Roboto Mono"/>
                <a:cs typeface="Roboto Mono"/>
                <a:sym typeface="Roboto Mono"/>
              </a:rPr>
              <a:t>'Inventory is 1,350.'</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FFFFFF"/>
                </a:solidFill>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latin typeface="Roboto Mono"/>
                <a:ea typeface="Roboto Mono"/>
                <a:cs typeface="Roboto Mono"/>
                <a:sym typeface="Roboto Mono"/>
              </a:rPr>
              <a:t>  </a:t>
            </a:r>
            <a:r>
              <a:rPr lang="en">
                <a:solidFill>
                  <a:srgbClr val="AFFB98"/>
                </a:solidFill>
                <a:latin typeface="Roboto Mono"/>
                <a:ea typeface="Roboto Mono"/>
                <a:cs typeface="Roboto Mono"/>
                <a:sym typeface="Roboto Mono"/>
              </a:rPr>
              <a:t>});</a:t>
            </a:r>
          </a:p>
          <a:p>
            <a:pPr indent="0" lvl="0" marL="0" rtl="0">
              <a:lnSpc>
                <a:spcPct val="115000"/>
              </a:lnSpc>
              <a:spcBef>
                <a:spcPts val="0"/>
              </a:spcBef>
              <a:buNone/>
            </a:pPr>
            <a:r>
              <a:rPr lang="en">
                <a:solidFill>
                  <a:srgbClr val="AFFB98"/>
                </a:solidFill>
                <a:latin typeface="Roboto Mono"/>
                <a:ea typeface="Roboto Mono"/>
                <a:cs typeface="Roboto Mono"/>
                <a:sym typeface="Roboto Mono"/>
              </a:rPr>
              <a:t>});</a:t>
            </a: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pic>
        <p:nvPicPr>
          <p:cNvPr descr="giphy.gif" id="1759" name="Shape 1759"/>
          <p:cNvPicPr preferRelativeResize="0"/>
          <p:nvPr/>
        </p:nvPicPr>
        <p:blipFill>
          <a:blip r:embed="rId3">
            <a:alphaModFix/>
          </a:blip>
          <a:stretch>
            <a:fillRect/>
          </a:stretch>
        </p:blipFill>
        <p:spPr>
          <a:xfrm>
            <a:off x="2314062" y="876162"/>
            <a:ext cx="4515874" cy="3391174"/>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sp>
        <p:nvSpPr>
          <p:cNvPr id="1764" name="Shape 1764"/>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Creatively Apply Ideas</a:t>
            </a:r>
          </a:p>
          <a:p>
            <a:pPr lvl="0" rtl="0">
              <a:spcBef>
                <a:spcPts val="0"/>
              </a:spcBef>
              <a:buNone/>
            </a:pPr>
            <a:r>
              <a:t/>
            </a:r>
            <a:endParaRPr sz="3600"/>
          </a:p>
        </p:txBody>
      </p:sp>
      <p:pic>
        <p:nvPicPr>
          <p:cNvPr descr="noun_62377.png" id="1765" name="Shape 1765"/>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Shape 1770"/>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Master the why of your language first</a:t>
            </a:r>
          </a:p>
          <a:p>
            <a:pPr lvl="0" rtl="0">
              <a:spcBef>
                <a:spcPts val="0"/>
              </a:spcBef>
              <a:buNone/>
            </a:pPr>
            <a:r>
              <a:t/>
            </a:r>
            <a:endParaRPr sz="3600"/>
          </a:p>
        </p:txBody>
      </p:sp>
      <p:pic>
        <p:nvPicPr>
          <p:cNvPr descr="noun_62377.png" id="1771" name="Shape 1771"/>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5" name="Shape 1775"/>
        <p:cNvGrpSpPr/>
        <p:nvPr/>
      </p:nvGrpSpPr>
      <p:grpSpPr>
        <a:xfrm>
          <a:off x="0" y="0"/>
          <a:ext cx="0" cy="0"/>
          <a:chOff x="0" y="0"/>
          <a:chExt cx="0" cy="0"/>
        </a:xfrm>
      </p:grpSpPr>
      <p:sp>
        <p:nvSpPr>
          <p:cNvPr id="1776" name="Shape 1776"/>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Redux</a:t>
            </a:r>
          </a:p>
          <a:p>
            <a:pPr lvl="0" rtl="0">
              <a:spcBef>
                <a:spcPts val="0"/>
              </a:spcBef>
              <a:buNone/>
            </a:pPr>
            <a:r>
              <a:t/>
            </a:r>
            <a:endParaRPr sz="3600"/>
          </a:p>
        </p:txBody>
      </p:sp>
      <p:pic>
        <p:nvPicPr>
          <p:cNvPr descr="noun_62377.png" id="1777" name="Shape 1777"/>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sp>
        <p:nvSpPr>
          <p:cNvPr id="1782" name="Shape 1782"/>
          <p:cNvSpPr txBox="1"/>
          <p:nvPr>
            <p:ph type="title"/>
          </p:nvPr>
        </p:nvSpPr>
        <p:spPr>
          <a:xfrm>
            <a:off x="679150" y="1369225"/>
            <a:ext cx="7389600" cy="3191700"/>
          </a:xfrm>
          <a:prstGeom prst="rect">
            <a:avLst/>
          </a:prstGeom>
        </p:spPr>
        <p:txBody>
          <a:bodyPr anchorCtr="0" anchor="t" bIns="91425" lIns="91425" rIns="91425" tIns="91425">
            <a:noAutofit/>
          </a:bodyPr>
          <a:lstStyle/>
          <a:p>
            <a:pPr lvl="0" rtl="0">
              <a:spcBef>
                <a:spcPts val="0"/>
              </a:spcBef>
              <a:buNone/>
            </a:pPr>
            <a:r>
              <a:rPr lang="en" sz="3600"/>
              <a:t>Dan Abramov</a:t>
            </a:r>
          </a:p>
          <a:p>
            <a:pPr lvl="0" rtl="0">
              <a:spcBef>
                <a:spcPts val="0"/>
              </a:spcBef>
              <a:buNone/>
            </a:pPr>
            <a:r>
              <a:t/>
            </a:r>
            <a:endParaRPr sz="3600"/>
          </a:p>
          <a:p>
            <a:pPr lvl="0" rtl="0">
              <a:spcBef>
                <a:spcPts val="0"/>
              </a:spcBef>
              <a:buNone/>
            </a:pPr>
            <a:r>
              <a:rPr lang="en" sz="3600"/>
              <a:t>Wanted to speak at a JS conference in Europe.</a:t>
            </a:r>
          </a:p>
          <a:p>
            <a:pPr lvl="0" rtl="0">
              <a:spcBef>
                <a:spcPts val="0"/>
              </a:spcBef>
              <a:buNone/>
            </a:pPr>
            <a:r>
              <a:t/>
            </a:r>
            <a:endParaRPr sz="3600"/>
          </a:p>
          <a:p>
            <a:pPr lvl="0" rtl="0">
              <a:spcBef>
                <a:spcPts val="0"/>
              </a:spcBef>
              <a:buNone/>
            </a:pPr>
            <a:r>
              <a:t/>
            </a:r>
            <a:endParaRPr sz="3600"/>
          </a:p>
        </p:txBody>
      </p:sp>
      <p:sp>
        <p:nvSpPr>
          <p:cNvPr id="1783" name="Shape 1783"/>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Redux</a:t>
            </a:r>
          </a:p>
          <a:p>
            <a:pPr lvl="0" rtl="0">
              <a:spcBef>
                <a:spcPts val="0"/>
              </a:spcBef>
              <a:buNone/>
            </a:pPr>
            <a:r>
              <a:t/>
            </a:r>
            <a:endParaRPr sz="3600"/>
          </a:p>
        </p:txBody>
      </p:sp>
      <p:pic>
        <p:nvPicPr>
          <p:cNvPr descr="noun_62377.png" id="1784" name="Shape 1784"/>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Shape 1789"/>
          <p:cNvSpPr txBox="1"/>
          <p:nvPr>
            <p:ph type="title"/>
          </p:nvPr>
        </p:nvSpPr>
        <p:spPr>
          <a:xfrm>
            <a:off x="679150" y="1369225"/>
            <a:ext cx="7389600" cy="3191700"/>
          </a:xfrm>
          <a:prstGeom prst="rect">
            <a:avLst/>
          </a:prstGeom>
        </p:spPr>
        <p:txBody>
          <a:bodyPr anchorCtr="0" anchor="t" bIns="91425" lIns="91425" rIns="91425" tIns="91425">
            <a:noAutofit/>
          </a:bodyPr>
          <a:lstStyle/>
          <a:p>
            <a:pPr lvl="0">
              <a:spcBef>
                <a:spcPts val="0"/>
              </a:spcBef>
              <a:buNone/>
            </a:pPr>
            <a:r>
              <a:rPr lang="en" sz="3600"/>
              <a:t>Dan Abramov</a:t>
            </a:r>
          </a:p>
          <a:p>
            <a:pPr lvl="0">
              <a:spcBef>
                <a:spcPts val="0"/>
              </a:spcBef>
              <a:buNone/>
            </a:pPr>
            <a:r>
              <a:t/>
            </a:r>
            <a:endParaRPr sz="3600"/>
          </a:p>
          <a:p>
            <a:pPr lvl="0">
              <a:spcBef>
                <a:spcPts val="0"/>
              </a:spcBef>
              <a:buNone/>
            </a:pPr>
            <a:r>
              <a:rPr lang="en" sz="3600"/>
              <a:t>Applied Elm architecture in React</a:t>
            </a:r>
          </a:p>
          <a:p>
            <a:pPr lvl="0">
              <a:spcBef>
                <a:spcPts val="0"/>
              </a:spcBef>
              <a:buNone/>
            </a:pPr>
            <a:r>
              <a:t/>
            </a:r>
            <a:endParaRPr sz="3600"/>
          </a:p>
          <a:p>
            <a:pPr lvl="0" rtl="0">
              <a:spcBef>
                <a:spcPts val="0"/>
              </a:spcBef>
              <a:buNone/>
            </a:pPr>
            <a:r>
              <a:t/>
            </a:r>
            <a:endParaRPr sz="3600"/>
          </a:p>
        </p:txBody>
      </p:sp>
      <p:sp>
        <p:nvSpPr>
          <p:cNvPr id="1790" name="Shape 1790"/>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Redux</a:t>
            </a:r>
          </a:p>
          <a:p>
            <a:pPr lvl="0" rtl="0">
              <a:spcBef>
                <a:spcPts val="0"/>
              </a:spcBef>
              <a:buNone/>
            </a:pPr>
            <a:r>
              <a:t/>
            </a:r>
            <a:endParaRPr sz="3600"/>
          </a:p>
        </p:txBody>
      </p:sp>
      <p:pic>
        <p:nvPicPr>
          <p:cNvPr descr="noun_62377.png" id="1791" name="Shape 1791"/>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5" name="Shape 1795"/>
        <p:cNvGrpSpPr/>
        <p:nvPr/>
      </p:nvGrpSpPr>
      <p:grpSpPr>
        <a:xfrm>
          <a:off x="0" y="0"/>
          <a:ext cx="0" cy="0"/>
          <a:chOff x="0" y="0"/>
          <a:chExt cx="0" cy="0"/>
        </a:xfrm>
      </p:grpSpPr>
      <p:sp>
        <p:nvSpPr>
          <p:cNvPr id="1796" name="Shape 1796"/>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Elm</a:t>
            </a:r>
          </a:p>
          <a:p>
            <a:pPr lvl="0" rtl="0">
              <a:spcBef>
                <a:spcPts val="0"/>
              </a:spcBef>
              <a:buNone/>
            </a:pPr>
            <a:r>
              <a:t/>
            </a:r>
            <a:endParaRPr sz="3600"/>
          </a:p>
        </p:txBody>
      </p:sp>
      <p:pic>
        <p:nvPicPr>
          <p:cNvPr descr="noun_62377.png" id="1797" name="Shape 1797"/>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798" name="Shape 1798"/>
          <p:cNvSpPr txBox="1"/>
          <p:nvPr/>
        </p:nvSpPr>
        <p:spPr>
          <a:xfrm>
            <a:off x="4446975" y="1226175"/>
            <a:ext cx="791100" cy="795000"/>
          </a:xfrm>
          <a:prstGeom prst="rect">
            <a:avLst/>
          </a:prstGeom>
          <a:noFill/>
          <a:ln>
            <a:noFill/>
          </a:ln>
        </p:spPr>
        <p:txBody>
          <a:bodyPr anchorCtr="0" anchor="t" bIns="91425" lIns="91425" rIns="91425" tIns="91425">
            <a:noAutofit/>
          </a:bodyPr>
          <a:lstStyle/>
          <a:p>
            <a:pPr lvl="0">
              <a:spcBef>
                <a:spcPts val="0"/>
              </a:spcBef>
              <a:buNone/>
            </a:pPr>
            <a:r>
              <a:rPr lang="en" sz="3000">
                <a:solidFill>
                  <a:srgbClr val="FFFFFF"/>
                </a:solidFill>
              </a:rPr>
              <a:t>UI</a:t>
            </a:r>
          </a:p>
        </p:txBody>
      </p:sp>
      <p:sp>
        <p:nvSpPr>
          <p:cNvPr id="1799" name="Shape 1799"/>
          <p:cNvSpPr txBox="1"/>
          <p:nvPr/>
        </p:nvSpPr>
        <p:spPr>
          <a:xfrm>
            <a:off x="6267300" y="2904550"/>
            <a:ext cx="1443000" cy="7950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FFFF"/>
                </a:solidFill>
              </a:rPr>
              <a:t>Update</a:t>
            </a:r>
          </a:p>
        </p:txBody>
      </p:sp>
      <p:sp>
        <p:nvSpPr>
          <p:cNvPr id="1800" name="Shape 1800"/>
          <p:cNvSpPr txBox="1"/>
          <p:nvPr/>
        </p:nvSpPr>
        <p:spPr>
          <a:xfrm>
            <a:off x="2220325" y="2904550"/>
            <a:ext cx="1443000" cy="7950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FFFF"/>
                </a:solidFill>
              </a:rPr>
              <a:t>View</a:t>
            </a:r>
          </a:p>
        </p:txBody>
      </p:sp>
      <p:cxnSp>
        <p:nvCxnSpPr>
          <p:cNvPr id="1801" name="Shape 1801"/>
          <p:cNvCxnSpPr/>
          <p:nvPr/>
        </p:nvCxnSpPr>
        <p:spPr>
          <a:xfrm>
            <a:off x="5320875" y="1688562"/>
            <a:ext cx="1372200" cy="1151100"/>
          </a:xfrm>
          <a:prstGeom prst="straightConnector1">
            <a:avLst/>
          </a:prstGeom>
          <a:noFill/>
          <a:ln cap="flat" cmpd="sng" w="28575">
            <a:solidFill>
              <a:srgbClr val="FFFFFF"/>
            </a:solidFill>
            <a:prstDash val="solid"/>
            <a:round/>
            <a:headEnd len="lg" w="lg" type="none"/>
            <a:tailEnd len="lg" w="lg" type="triangle"/>
          </a:ln>
        </p:spPr>
      </p:cxnSp>
      <p:cxnSp>
        <p:nvCxnSpPr>
          <p:cNvPr id="1802" name="Shape 1802"/>
          <p:cNvCxnSpPr/>
          <p:nvPr/>
        </p:nvCxnSpPr>
        <p:spPr>
          <a:xfrm rot="10800000">
            <a:off x="3414900" y="3302050"/>
            <a:ext cx="2604000" cy="0"/>
          </a:xfrm>
          <a:prstGeom prst="straightConnector1">
            <a:avLst/>
          </a:prstGeom>
          <a:noFill/>
          <a:ln cap="flat" cmpd="sng" w="28575">
            <a:solidFill>
              <a:srgbClr val="FFFFFF"/>
            </a:solidFill>
            <a:prstDash val="solid"/>
            <a:round/>
            <a:headEnd len="lg" w="lg" type="none"/>
            <a:tailEnd len="lg" w="lg" type="triangle"/>
          </a:ln>
        </p:spPr>
      </p:cxnSp>
      <p:cxnSp>
        <p:nvCxnSpPr>
          <p:cNvPr id="1803" name="Shape 1803"/>
          <p:cNvCxnSpPr/>
          <p:nvPr/>
        </p:nvCxnSpPr>
        <p:spPr>
          <a:xfrm flipH="1" rot="10800000">
            <a:off x="2728900" y="1688562"/>
            <a:ext cx="1372200" cy="1151100"/>
          </a:xfrm>
          <a:prstGeom prst="straightConnector1">
            <a:avLst/>
          </a:prstGeom>
          <a:noFill/>
          <a:ln cap="flat" cmpd="sng" w="28575">
            <a:solidFill>
              <a:srgbClr val="FFFFFF"/>
            </a:solidFill>
            <a:prstDash val="solid"/>
            <a:round/>
            <a:headEnd len="lg" w="lg" type="none"/>
            <a:tailEnd len="lg" w="lg" type="triangle"/>
          </a:ln>
        </p:spPr>
      </p:cxnSp>
      <p:sp>
        <p:nvSpPr>
          <p:cNvPr id="1804" name="Shape 1804"/>
          <p:cNvSpPr txBox="1"/>
          <p:nvPr/>
        </p:nvSpPr>
        <p:spPr>
          <a:xfrm>
            <a:off x="6267300" y="1787100"/>
            <a:ext cx="1507500" cy="5565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0000"/>
                </a:solidFill>
              </a:rPr>
              <a:t>message</a:t>
            </a:r>
          </a:p>
        </p:txBody>
      </p:sp>
      <p:sp>
        <p:nvSpPr>
          <p:cNvPr id="1805" name="Shape 1805"/>
          <p:cNvSpPr txBox="1"/>
          <p:nvPr/>
        </p:nvSpPr>
        <p:spPr>
          <a:xfrm>
            <a:off x="4088775" y="3699537"/>
            <a:ext cx="1507500" cy="5565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FF0000"/>
                </a:solidFill>
              </a:rPr>
              <a:t>model</a:t>
            </a:r>
          </a:p>
        </p:txBody>
      </p:sp>
      <p:sp>
        <p:nvSpPr>
          <p:cNvPr id="1806" name="Shape 1806"/>
          <p:cNvSpPr txBox="1"/>
          <p:nvPr/>
        </p:nvSpPr>
        <p:spPr>
          <a:xfrm>
            <a:off x="1853625" y="1787112"/>
            <a:ext cx="1243200" cy="5565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0000"/>
                </a:solidFill>
              </a:rPr>
              <a:t>HTML</a:t>
            </a: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Shape 1811"/>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Redux</a:t>
            </a:r>
          </a:p>
          <a:p>
            <a:pPr lvl="0" rtl="0">
              <a:spcBef>
                <a:spcPts val="0"/>
              </a:spcBef>
              <a:buNone/>
            </a:pPr>
            <a:r>
              <a:t/>
            </a:r>
            <a:endParaRPr sz="3600"/>
          </a:p>
        </p:txBody>
      </p:sp>
      <p:pic>
        <p:nvPicPr>
          <p:cNvPr descr="noun_62377.png" id="1812" name="Shape 1812"/>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813" name="Shape 1813"/>
          <p:cNvSpPr txBox="1"/>
          <p:nvPr/>
        </p:nvSpPr>
        <p:spPr>
          <a:xfrm>
            <a:off x="4446975" y="1226175"/>
            <a:ext cx="791100" cy="7950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FFFF"/>
                </a:solidFill>
              </a:rPr>
              <a:t>UI</a:t>
            </a:r>
          </a:p>
        </p:txBody>
      </p:sp>
      <p:sp>
        <p:nvSpPr>
          <p:cNvPr id="1814" name="Shape 1814"/>
          <p:cNvSpPr txBox="1"/>
          <p:nvPr/>
        </p:nvSpPr>
        <p:spPr>
          <a:xfrm>
            <a:off x="6267300" y="2904550"/>
            <a:ext cx="1750500" cy="7950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FFFF"/>
                </a:solidFill>
              </a:rPr>
              <a:t>Reducer</a:t>
            </a:r>
          </a:p>
        </p:txBody>
      </p:sp>
      <p:sp>
        <p:nvSpPr>
          <p:cNvPr id="1815" name="Shape 1815"/>
          <p:cNvSpPr txBox="1"/>
          <p:nvPr/>
        </p:nvSpPr>
        <p:spPr>
          <a:xfrm>
            <a:off x="2220325" y="2904550"/>
            <a:ext cx="1443000" cy="7950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FFFF"/>
                </a:solidFill>
              </a:rPr>
              <a:t>View</a:t>
            </a:r>
          </a:p>
        </p:txBody>
      </p:sp>
      <p:cxnSp>
        <p:nvCxnSpPr>
          <p:cNvPr id="1816" name="Shape 1816"/>
          <p:cNvCxnSpPr/>
          <p:nvPr/>
        </p:nvCxnSpPr>
        <p:spPr>
          <a:xfrm>
            <a:off x="5320875" y="1688562"/>
            <a:ext cx="1372200" cy="1151100"/>
          </a:xfrm>
          <a:prstGeom prst="straightConnector1">
            <a:avLst/>
          </a:prstGeom>
          <a:noFill/>
          <a:ln cap="flat" cmpd="sng" w="28575">
            <a:solidFill>
              <a:srgbClr val="FFFFFF"/>
            </a:solidFill>
            <a:prstDash val="solid"/>
            <a:round/>
            <a:headEnd len="lg" w="lg" type="none"/>
            <a:tailEnd len="lg" w="lg" type="triangle"/>
          </a:ln>
        </p:spPr>
      </p:cxnSp>
      <p:cxnSp>
        <p:nvCxnSpPr>
          <p:cNvPr id="1817" name="Shape 1817"/>
          <p:cNvCxnSpPr/>
          <p:nvPr/>
        </p:nvCxnSpPr>
        <p:spPr>
          <a:xfrm rot="10800000">
            <a:off x="3414900" y="3302050"/>
            <a:ext cx="2604000" cy="0"/>
          </a:xfrm>
          <a:prstGeom prst="straightConnector1">
            <a:avLst/>
          </a:prstGeom>
          <a:noFill/>
          <a:ln cap="flat" cmpd="sng" w="28575">
            <a:solidFill>
              <a:srgbClr val="FFFFFF"/>
            </a:solidFill>
            <a:prstDash val="solid"/>
            <a:round/>
            <a:headEnd len="lg" w="lg" type="none"/>
            <a:tailEnd len="lg" w="lg" type="triangle"/>
          </a:ln>
        </p:spPr>
      </p:cxnSp>
      <p:cxnSp>
        <p:nvCxnSpPr>
          <p:cNvPr id="1818" name="Shape 1818"/>
          <p:cNvCxnSpPr/>
          <p:nvPr/>
        </p:nvCxnSpPr>
        <p:spPr>
          <a:xfrm flipH="1" rot="10800000">
            <a:off x="2728900" y="1688562"/>
            <a:ext cx="1372200" cy="1151100"/>
          </a:xfrm>
          <a:prstGeom prst="straightConnector1">
            <a:avLst/>
          </a:prstGeom>
          <a:noFill/>
          <a:ln cap="flat" cmpd="sng" w="28575">
            <a:solidFill>
              <a:srgbClr val="FFFFFF"/>
            </a:solidFill>
            <a:prstDash val="solid"/>
            <a:round/>
            <a:headEnd len="lg" w="lg" type="none"/>
            <a:tailEnd len="lg" w="lg" type="triangle"/>
          </a:ln>
        </p:spPr>
      </p:cxnSp>
      <p:sp>
        <p:nvSpPr>
          <p:cNvPr id="1819" name="Shape 1819"/>
          <p:cNvSpPr txBox="1"/>
          <p:nvPr/>
        </p:nvSpPr>
        <p:spPr>
          <a:xfrm>
            <a:off x="6267300" y="1787100"/>
            <a:ext cx="1507500" cy="5565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0000"/>
                </a:solidFill>
              </a:rPr>
              <a:t>action</a:t>
            </a:r>
          </a:p>
        </p:txBody>
      </p:sp>
      <p:sp>
        <p:nvSpPr>
          <p:cNvPr id="1820" name="Shape 1820"/>
          <p:cNvSpPr txBox="1"/>
          <p:nvPr/>
        </p:nvSpPr>
        <p:spPr>
          <a:xfrm>
            <a:off x="4088775" y="3699537"/>
            <a:ext cx="1507500" cy="5565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FF0000"/>
                </a:solidFill>
              </a:rPr>
              <a:t>state</a:t>
            </a:r>
          </a:p>
        </p:txBody>
      </p:sp>
      <p:sp>
        <p:nvSpPr>
          <p:cNvPr id="1821" name="Shape 1821"/>
          <p:cNvSpPr txBox="1"/>
          <p:nvPr/>
        </p:nvSpPr>
        <p:spPr>
          <a:xfrm>
            <a:off x="1853625" y="1787112"/>
            <a:ext cx="1243200" cy="5565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0000"/>
                </a:solidFill>
              </a:rPr>
              <a:t>HTML</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311700" y="744575"/>
            <a:ext cx="8520600" cy="2645400"/>
          </a:xfrm>
          <a:prstGeom prst="rect">
            <a:avLst/>
          </a:prstGeom>
        </p:spPr>
        <p:txBody>
          <a:bodyPr anchorCtr="0" anchor="t" bIns="91425" lIns="91425" rIns="91425" tIns="91425">
            <a:noAutofit/>
          </a:bodyPr>
          <a:lstStyle/>
          <a:p>
            <a:pPr lvl="0" rtl="0">
              <a:spcBef>
                <a:spcPts val="0"/>
              </a:spcBef>
              <a:buNone/>
            </a:pPr>
            <a:r>
              <a:rPr lang="en"/>
              <a:t>Unbreakable</a:t>
            </a:r>
          </a:p>
          <a:p>
            <a:pPr lvl="0" rtl="0">
              <a:spcBef>
                <a:spcPts val="0"/>
              </a:spcBef>
              <a:buNone/>
            </a:pPr>
            <a:r>
              <a:t/>
            </a:r>
            <a:endParaRPr/>
          </a:p>
        </p:txBody>
      </p:sp>
      <p:sp>
        <p:nvSpPr>
          <p:cNvPr id="60" name="Shape 60"/>
          <p:cNvSpPr txBox="1"/>
          <p:nvPr>
            <p:ph type="ctrTitle"/>
          </p:nvPr>
        </p:nvSpPr>
        <p:spPr>
          <a:xfrm>
            <a:off x="311700" y="1865575"/>
            <a:ext cx="8520600" cy="2645400"/>
          </a:xfrm>
          <a:prstGeom prst="rect">
            <a:avLst/>
          </a:prstGeom>
        </p:spPr>
        <p:txBody>
          <a:bodyPr anchorCtr="0" anchor="t" bIns="91425" lIns="91425" rIns="91425" tIns="91425">
            <a:noAutofit/>
          </a:bodyPr>
          <a:lstStyle/>
          <a:p>
            <a:pPr indent="0" lvl="0" marL="0" rtl="0">
              <a:spcBef>
                <a:spcPts val="0"/>
              </a:spcBef>
              <a:buNone/>
            </a:pPr>
            <a:r>
              <a:rPr lang="en"/>
              <a:t>Craftsmanship</a:t>
            </a:r>
          </a:p>
          <a:p>
            <a:pPr lvl="0" rt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1500000"/>
          </a:xfrm>
          <a:prstGeom prst="rect">
            <a:avLst/>
          </a:prstGeom>
        </p:spPr>
        <p:txBody>
          <a:bodyPr anchorCtr="0" anchor="t" bIns="91425" lIns="91425" rIns="91425" tIns="91425">
            <a:noAutofit/>
          </a:bodyPr>
          <a:lstStyle/>
          <a:p>
            <a:pPr lvl="0">
              <a:spcBef>
                <a:spcPts val="0"/>
              </a:spcBef>
              <a:buNone/>
            </a:pPr>
            <a:r>
              <a:rPr lang="en"/>
              <a:t>I write code</a:t>
            </a:r>
          </a:p>
          <a:p>
            <a:pPr lvl="0">
              <a:spcBef>
                <a:spcPts val="0"/>
              </a:spcBef>
              <a:buNone/>
            </a:pPr>
            <a:r>
              <a:t/>
            </a:r>
            <a:endParaRPr/>
          </a:p>
          <a:p>
            <a:pPr lvl="0" rtl="0">
              <a:spcBef>
                <a:spcPts val="0"/>
              </a:spcBef>
              <a:buNone/>
            </a:pPr>
            <a:r>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Shape 1826"/>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JavaScript</a:t>
            </a:r>
          </a:p>
          <a:p>
            <a:pPr lvl="0" rtl="0">
              <a:spcBef>
                <a:spcPts val="0"/>
              </a:spcBef>
              <a:buNone/>
            </a:pPr>
            <a:r>
              <a:t/>
            </a:r>
            <a:endParaRPr sz="3600"/>
          </a:p>
        </p:txBody>
      </p:sp>
      <p:pic>
        <p:nvPicPr>
          <p:cNvPr descr="noun_62377.png" id="1827" name="Shape 1827"/>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828" name="Shape 1828"/>
          <p:cNvSpPr txBox="1"/>
          <p:nvPr>
            <p:ph type="title"/>
          </p:nvPr>
        </p:nvSpPr>
        <p:spPr>
          <a:xfrm>
            <a:off x="679150" y="1369225"/>
            <a:ext cx="7389600" cy="3191700"/>
          </a:xfrm>
          <a:prstGeom prst="rect">
            <a:avLst/>
          </a:prstGeom>
        </p:spPr>
        <p:txBody>
          <a:bodyPr anchorCtr="0" anchor="t" bIns="91425" lIns="91425" rIns="91425" tIns="91425">
            <a:noAutofit/>
          </a:bodyPr>
          <a:lstStyle/>
          <a:p>
            <a:pPr lvl="0">
              <a:spcBef>
                <a:spcPts val="0"/>
              </a:spcBef>
              <a:buNone/>
            </a:pPr>
            <a:r>
              <a:rPr lang="en" sz="2400"/>
              <a:t>Brendan Eich was recruited to make Scheme into a scripting language. Netscape partner Sun Systems demanded it be similar to Java.</a:t>
            </a:r>
          </a:p>
          <a:p>
            <a:pPr lvl="0">
              <a:spcBef>
                <a:spcPts val="0"/>
              </a:spcBef>
              <a:buNone/>
            </a:pPr>
            <a:r>
              <a:t/>
            </a:r>
            <a:endParaRPr sz="2400"/>
          </a:p>
          <a:p>
            <a:pPr lvl="0" rtl="0">
              <a:spcBef>
                <a:spcPts val="0"/>
              </a:spcBef>
              <a:buNone/>
            </a:pPr>
            <a:r>
              <a:rPr lang="en" sz="2400"/>
              <a:t>Brendan Eich wrote it in 10 days.</a:t>
            </a: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pic>
        <p:nvPicPr>
          <p:cNvPr descr="main-qimg-cc1e7cc47759345498df38f91eab49a8.png" id="1833" name="Shape 1833"/>
          <p:cNvPicPr preferRelativeResize="0"/>
          <p:nvPr/>
        </p:nvPicPr>
        <p:blipFill>
          <a:blip r:embed="rId3">
            <a:alphaModFix/>
          </a:blip>
          <a:stretch>
            <a:fillRect/>
          </a:stretch>
        </p:blipFill>
        <p:spPr>
          <a:xfrm>
            <a:off x="503692" y="0"/>
            <a:ext cx="8136606" cy="5143499"/>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7" name="Shape 1837"/>
        <p:cNvGrpSpPr/>
        <p:nvPr/>
      </p:nvGrpSpPr>
      <p:grpSpPr>
        <a:xfrm>
          <a:off x="0" y="0"/>
          <a:ext cx="0" cy="0"/>
          <a:chOff x="0" y="0"/>
          <a:chExt cx="0" cy="0"/>
        </a:xfrm>
      </p:grpSpPr>
      <p:sp>
        <p:nvSpPr>
          <p:cNvPr id="1838" name="Shape 1838"/>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Linux</a:t>
            </a:r>
          </a:p>
          <a:p>
            <a:pPr lvl="0" rtl="0">
              <a:spcBef>
                <a:spcPts val="0"/>
              </a:spcBef>
              <a:buNone/>
            </a:pPr>
            <a:r>
              <a:t/>
            </a:r>
            <a:endParaRPr sz="3600"/>
          </a:p>
        </p:txBody>
      </p:sp>
      <p:pic>
        <p:nvPicPr>
          <p:cNvPr descr="noun_62377.png" id="1839" name="Shape 1839"/>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840" name="Shape 1840"/>
          <p:cNvSpPr txBox="1"/>
          <p:nvPr>
            <p:ph type="title"/>
          </p:nvPr>
        </p:nvSpPr>
        <p:spPr>
          <a:xfrm>
            <a:off x="679150" y="1369225"/>
            <a:ext cx="7389600" cy="3191700"/>
          </a:xfrm>
          <a:prstGeom prst="rect">
            <a:avLst/>
          </a:prstGeom>
        </p:spPr>
        <p:txBody>
          <a:bodyPr anchorCtr="0" anchor="t" bIns="91425" lIns="91425" rIns="91425" tIns="91425">
            <a:noAutofit/>
          </a:bodyPr>
          <a:lstStyle/>
          <a:p>
            <a:pPr lvl="0" rtl="0">
              <a:spcBef>
                <a:spcPts val="0"/>
              </a:spcBef>
              <a:buNone/>
            </a:pPr>
            <a:r>
              <a:rPr lang="en" sz="3000"/>
              <a:t>Linus Torvalds wanted to try out a new chip.</a:t>
            </a: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4" name="Shape 1844"/>
        <p:cNvGrpSpPr/>
        <p:nvPr/>
      </p:nvGrpSpPr>
      <p:grpSpPr>
        <a:xfrm>
          <a:off x="0" y="0"/>
          <a:ext cx="0" cy="0"/>
          <a:chOff x="0" y="0"/>
          <a:chExt cx="0" cy="0"/>
        </a:xfrm>
      </p:grpSpPr>
      <p:sp>
        <p:nvSpPr>
          <p:cNvPr id="1845" name="Shape 1845"/>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Linux</a:t>
            </a:r>
          </a:p>
          <a:p>
            <a:pPr lvl="0" rtl="0">
              <a:spcBef>
                <a:spcPts val="0"/>
              </a:spcBef>
              <a:buNone/>
            </a:pPr>
            <a:r>
              <a:t/>
            </a:r>
            <a:endParaRPr sz="3600"/>
          </a:p>
        </p:txBody>
      </p:sp>
      <p:pic>
        <p:nvPicPr>
          <p:cNvPr descr="noun_62377.png" id="1846" name="Shape 1846"/>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847" name="Shape 1847"/>
          <p:cNvSpPr txBox="1"/>
          <p:nvPr/>
        </p:nvSpPr>
        <p:spPr>
          <a:xfrm>
            <a:off x="792575" y="948900"/>
            <a:ext cx="6908400" cy="16368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1"/>
                </a:solidFill>
              </a:rPr>
              <a:t>I'm doing a (free) operating system (just a hobby, won't be big and professional like gnu)... This has been brewing since april, and is starting to get ready. I'd like any feedback on things people like/dislike in minix, as my OS resembles it somewhat (same physical layout of the file-system...</a:t>
            </a:r>
          </a:p>
        </p:txBody>
      </p:sp>
      <p:pic>
        <p:nvPicPr>
          <p:cNvPr descr="Tux.svg.png" id="1848" name="Shape 1848"/>
          <p:cNvPicPr preferRelativeResize="0"/>
          <p:nvPr/>
        </p:nvPicPr>
        <p:blipFill>
          <a:blip r:embed="rId4">
            <a:alphaModFix/>
          </a:blip>
          <a:stretch>
            <a:fillRect/>
          </a:stretch>
        </p:blipFill>
        <p:spPr>
          <a:xfrm>
            <a:off x="6611900" y="2881349"/>
            <a:ext cx="1860075" cy="2191175"/>
          </a:xfrm>
          <a:prstGeom prst="rect">
            <a:avLst/>
          </a:prstGeom>
          <a:noFill/>
          <a:ln>
            <a:noFill/>
          </a:ln>
        </p:spPr>
      </p:pic>
      <p:cxnSp>
        <p:nvCxnSpPr>
          <p:cNvPr id="1849" name="Shape 1849"/>
          <p:cNvCxnSpPr>
            <a:stCxn id="1847" idx="2"/>
          </p:cNvCxnSpPr>
          <p:nvPr/>
        </p:nvCxnSpPr>
        <p:spPr>
          <a:xfrm>
            <a:off x="4246775" y="2585700"/>
            <a:ext cx="2768100" cy="851700"/>
          </a:xfrm>
          <a:prstGeom prst="straightConnector1">
            <a:avLst/>
          </a:prstGeom>
          <a:noFill/>
          <a:ln cap="flat" cmpd="sng" w="28575">
            <a:solidFill>
              <a:srgbClr val="FFFFFF"/>
            </a:solidFill>
            <a:prstDash val="solid"/>
            <a:round/>
            <a:headEnd len="lg" w="lg" type="none"/>
            <a:tailEnd len="lg" w="lg" type="none"/>
          </a:ln>
        </p:spPr>
      </p:cxn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3" name="Shape 1853"/>
        <p:cNvGrpSpPr/>
        <p:nvPr/>
      </p:nvGrpSpPr>
      <p:grpSpPr>
        <a:xfrm>
          <a:off x="0" y="0"/>
          <a:ext cx="0" cy="0"/>
          <a:chOff x="0" y="0"/>
          <a:chExt cx="0" cy="0"/>
        </a:xfrm>
      </p:grpSpPr>
      <p:sp>
        <p:nvSpPr>
          <p:cNvPr id="1854" name="Shape 1854"/>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Why</a:t>
            </a:r>
          </a:p>
          <a:p>
            <a:pPr lvl="0" rtl="0">
              <a:spcBef>
                <a:spcPts val="0"/>
              </a:spcBef>
              <a:buNone/>
            </a:pPr>
            <a:r>
              <a:t/>
            </a:r>
            <a:endParaRPr sz="3600"/>
          </a:p>
        </p:txBody>
      </p:sp>
      <p:pic>
        <p:nvPicPr>
          <p:cNvPr descr="noun_62377.png" id="1855" name="Shape 1855"/>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856" name="Shape 1856"/>
          <p:cNvSpPr txBox="1"/>
          <p:nvPr>
            <p:ph type="title"/>
          </p:nvPr>
        </p:nvSpPr>
        <p:spPr>
          <a:xfrm>
            <a:off x="679150" y="1369225"/>
            <a:ext cx="7389600" cy="3191700"/>
          </a:xfrm>
          <a:prstGeom prst="rect">
            <a:avLst/>
          </a:prstGeom>
        </p:spPr>
        <p:txBody>
          <a:bodyPr anchorCtr="0" anchor="t" bIns="91425" lIns="91425" rIns="91425" tIns="91425">
            <a:noAutofit/>
          </a:bodyPr>
          <a:lstStyle/>
          <a:p>
            <a:pPr lvl="0">
              <a:spcBef>
                <a:spcPts val="0"/>
              </a:spcBef>
              <a:buNone/>
            </a:pPr>
            <a:r>
              <a:rPr lang="en" sz="3000"/>
              <a:t>Bored.</a:t>
            </a:r>
          </a:p>
          <a:p>
            <a:pPr lvl="0">
              <a:spcBef>
                <a:spcPts val="0"/>
              </a:spcBef>
              <a:buNone/>
            </a:pPr>
            <a:r>
              <a:t/>
            </a:r>
            <a:endParaRPr sz="3000"/>
          </a:p>
          <a:p>
            <a:pPr lvl="0">
              <a:spcBef>
                <a:spcPts val="0"/>
              </a:spcBef>
              <a:buNone/>
            </a:pPr>
            <a:r>
              <a:rPr lang="en" sz="3000"/>
              <a:t>Curious.</a:t>
            </a:r>
          </a:p>
          <a:p>
            <a:pPr lvl="0">
              <a:spcBef>
                <a:spcPts val="0"/>
              </a:spcBef>
              <a:buNone/>
            </a:pPr>
            <a:r>
              <a:t/>
            </a:r>
            <a:endParaRPr sz="3000"/>
          </a:p>
          <a:p>
            <a:pPr lvl="0" rtl="0">
              <a:spcBef>
                <a:spcPts val="0"/>
              </a:spcBef>
              <a:buNone/>
            </a:pPr>
            <a:r>
              <a:rPr lang="en" sz="3000"/>
              <a:t>Dictated.</a:t>
            </a: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0" name="Shape 1860"/>
        <p:cNvGrpSpPr/>
        <p:nvPr/>
      </p:nvGrpSpPr>
      <p:grpSpPr>
        <a:xfrm>
          <a:off x="0" y="0"/>
          <a:ext cx="0" cy="0"/>
          <a:chOff x="0" y="0"/>
          <a:chExt cx="0" cy="0"/>
        </a:xfrm>
      </p:grpSpPr>
      <p:sp>
        <p:nvSpPr>
          <p:cNvPr id="1861" name="Shape 1861"/>
          <p:cNvSpPr txBox="1"/>
          <p:nvPr>
            <p:ph type="title"/>
          </p:nvPr>
        </p:nvSpPr>
        <p:spPr>
          <a:xfrm>
            <a:off x="1181750" y="230775"/>
            <a:ext cx="7143000" cy="995400"/>
          </a:xfrm>
          <a:prstGeom prst="rect">
            <a:avLst/>
          </a:prstGeom>
        </p:spPr>
        <p:txBody>
          <a:bodyPr anchorCtr="0" anchor="t" bIns="91425" lIns="91425" rIns="91425" tIns="91425">
            <a:noAutofit/>
          </a:bodyPr>
          <a:lstStyle/>
          <a:p>
            <a:pPr lvl="0" rtl="0">
              <a:spcBef>
                <a:spcPts val="0"/>
              </a:spcBef>
              <a:buNone/>
            </a:pPr>
            <a:r>
              <a:rPr lang="en" sz="3600"/>
              <a:t>Why</a:t>
            </a:r>
          </a:p>
          <a:p>
            <a:pPr lvl="0" rtl="0">
              <a:spcBef>
                <a:spcPts val="0"/>
              </a:spcBef>
              <a:buNone/>
            </a:pPr>
            <a:r>
              <a:t/>
            </a:r>
            <a:endParaRPr sz="3600"/>
          </a:p>
        </p:txBody>
      </p:sp>
      <p:pic>
        <p:nvPicPr>
          <p:cNvPr descr="noun_62377.png" id="1862" name="Shape 1862"/>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1863" name="Shape 1863"/>
          <p:cNvSpPr txBox="1"/>
          <p:nvPr>
            <p:ph type="title"/>
          </p:nvPr>
        </p:nvSpPr>
        <p:spPr>
          <a:xfrm>
            <a:off x="679150" y="1369225"/>
            <a:ext cx="7389600" cy="3191700"/>
          </a:xfrm>
          <a:prstGeom prst="rect">
            <a:avLst/>
          </a:prstGeom>
        </p:spPr>
        <p:txBody>
          <a:bodyPr anchorCtr="0" anchor="t" bIns="91425" lIns="91425" rIns="91425" tIns="91425">
            <a:noAutofit/>
          </a:bodyPr>
          <a:lstStyle/>
          <a:p>
            <a:pPr lvl="0" rtl="0">
              <a:spcBef>
                <a:spcPts val="0"/>
              </a:spcBef>
              <a:buNone/>
            </a:pPr>
            <a:r>
              <a:rPr lang="en" sz="3000"/>
              <a:t>They understood their inspirational material enough to take what they needed.</a:t>
            </a: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graphicFrame>
        <p:nvGraphicFramePr>
          <p:cNvPr id="1868" name="Shape 1868"/>
          <p:cNvGraphicFramePr/>
          <p:nvPr/>
        </p:nvGraphicFramePr>
        <p:xfrm>
          <a:off x="526700" y="373450"/>
          <a:ext cx="3000000" cy="3000000"/>
        </p:xfrm>
        <a:graphic>
          <a:graphicData uri="http://schemas.openxmlformats.org/drawingml/2006/table">
            <a:tbl>
              <a:tblPr>
                <a:noFill/>
                <a:tableStyleId>{006D28D2-01CC-402F-9D6C-7C9D56886416}</a:tableStyleId>
              </a:tblPr>
              <a:tblGrid>
                <a:gridCol w="2042525"/>
                <a:gridCol w="2042525"/>
                <a:gridCol w="2042525"/>
                <a:gridCol w="2042525"/>
              </a:tblGrid>
              <a:tr h="1138900">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r>
              <a:tr h="1138900">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rPr lang="en" sz="2400">
                          <a:solidFill>
                            <a:srgbClr val="FFFFFF"/>
                          </a:solidFill>
                        </a:rPr>
                        <a:t>Style</a:t>
                      </a: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rPr lang="en" sz="2400">
                          <a:solidFill>
                            <a:srgbClr val="FFFFFF"/>
                          </a:solidFill>
                        </a:rPr>
                        <a:t>Feedback</a:t>
                      </a: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rPr lang="en" sz="2400">
                          <a:solidFill>
                            <a:srgbClr val="FFFFFF"/>
                          </a:solidFill>
                        </a:rPr>
                        <a:t>Flow</a:t>
                      </a: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r>
              <a:tr h="1138900">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rPr lang="en" sz="2400">
                          <a:solidFill>
                            <a:srgbClr val="FFFFFF"/>
                          </a:solidFill>
                        </a:rPr>
                        <a:t>Beautiful</a:t>
                      </a: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rPr lang="en" sz="2400">
                          <a:solidFill>
                            <a:srgbClr val="FFFFFF"/>
                          </a:solidFill>
                        </a:rPr>
                        <a:t>Refactor</a:t>
                      </a: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rPr lang="en" sz="2400">
                          <a:solidFill>
                            <a:srgbClr val="FFFFFF"/>
                          </a:solidFill>
                        </a:rPr>
                        <a:t>Patterns</a:t>
                      </a: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r>
              <a:tr h="1138900">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rPr lang="en" sz="2400">
                          <a:solidFill>
                            <a:srgbClr val="FFFFFF"/>
                          </a:solidFill>
                        </a:rPr>
                        <a:t>Abstract</a:t>
                      </a: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rPr lang="en" sz="2400">
                          <a:solidFill>
                            <a:srgbClr val="FFFFFF"/>
                          </a:solidFill>
                        </a:rPr>
                        <a:t>Reusable</a:t>
                      </a: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rPr lang="en" sz="2400">
                          <a:solidFill>
                            <a:srgbClr val="FFFFFF"/>
                          </a:solidFill>
                        </a:rPr>
                        <a:t>Creativity</a:t>
                      </a: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r>
            </a:tbl>
          </a:graphicData>
        </a:graphic>
      </p:graphicFrame>
      <p:pic>
        <p:nvPicPr>
          <p:cNvPr descr="noun_187294.png" id="1869" name="Shape 1869"/>
          <p:cNvPicPr preferRelativeResize="0"/>
          <p:nvPr/>
        </p:nvPicPr>
        <p:blipFill rotWithShape="1">
          <a:blip r:embed="rId3">
            <a:alphaModFix/>
          </a:blip>
          <a:srcRect b="0" l="4528" r="4528" t="0"/>
          <a:stretch/>
        </p:blipFill>
        <p:spPr>
          <a:xfrm>
            <a:off x="1152162" y="1575775"/>
            <a:ext cx="925926" cy="1018149"/>
          </a:xfrm>
          <a:prstGeom prst="rect">
            <a:avLst/>
          </a:prstGeom>
          <a:noFill/>
          <a:ln>
            <a:noFill/>
          </a:ln>
        </p:spPr>
      </p:pic>
      <p:pic>
        <p:nvPicPr>
          <p:cNvPr descr="noun_11983.png" id="1870" name="Shape 1870"/>
          <p:cNvPicPr preferRelativeResize="0"/>
          <p:nvPr/>
        </p:nvPicPr>
        <p:blipFill>
          <a:blip r:embed="rId4">
            <a:alphaModFix/>
          </a:blip>
          <a:stretch>
            <a:fillRect/>
          </a:stretch>
        </p:blipFill>
        <p:spPr>
          <a:xfrm>
            <a:off x="1174874" y="2726511"/>
            <a:ext cx="880500" cy="968199"/>
          </a:xfrm>
          <a:prstGeom prst="rect">
            <a:avLst/>
          </a:prstGeom>
          <a:noFill/>
          <a:ln>
            <a:noFill/>
          </a:ln>
        </p:spPr>
      </p:pic>
      <p:pic>
        <p:nvPicPr>
          <p:cNvPr descr="noun_858307.png" id="1871" name="Shape 1871"/>
          <p:cNvPicPr preferRelativeResize="0"/>
          <p:nvPr/>
        </p:nvPicPr>
        <p:blipFill rotWithShape="1">
          <a:blip r:embed="rId5">
            <a:alphaModFix/>
          </a:blip>
          <a:srcRect b="0" l="4528" r="4528" t="0"/>
          <a:stretch/>
        </p:blipFill>
        <p:spPr>
          <a:xfrm>
            <a:off x="1095150" y="3808233"/>
            <a:ext cx="1039952" cy="1143513"/>
          </a:xfrm>
          <a:prstGeom prst="rect">
            <a:avLst/>
          </a:prstGeom>
          <a:noFill/>
          <a:ln>
            <a:noFill/>
          </a:ln>
        </p:spPr>
      </p:pic>
      <p:pic>
        <p:nvPicPr>
          <p:cNvPr descr="noun_62377.png" id="1872" name="Shape 1872"/>
          <p:cNvPicPr preferRelativeResize="0"/>
          <p:nvPr/>
        </p:nvPicPr>
        <p:blipFill rotWithShape="1">
          <a:blip r:embed="rId6">
            <a:alphaModFix/>
          </a:blip>
          <a:srcRect b="25056" l="29501" r="23789" t="17263"/>
          <a:stretch/>
        </p:blipFill>
        <p:spPr>
          <a:xfrm>
            <a:off x="7313847" y="479758"/>
            <a:ext cx="685925" cy="847101"/>
          </a:xfrm>
          <a:prstGeom prst="rect">
            <a:avLst/>
          </a:prstGeom>
          <a:noFill/>
          <a:ln>
            <a:noFill/>
          </a:ln>
        </p:spPr>
      </p:pic>
      <p:pic>
        <p:nvPicPr>
          <p:cNvPr descr="noun_5835.png" id="1873" name="Shape 1873"/>
          <p:cNvPicPr preferRelativeResize="0"/>
          <p:nvPr/>
        </p:nvPicPr>
        <p:blipFill>
          <a:blip r:embed="rId7">
            <a:alphaModFix/>
          </a:blip>
          <a:stretch>
            <a:fillRect/>
          </a:stretch>
        </p:blipFill>
        <p:spPr>
          <a:xfrm>
            <a:off x="5103698" y="361931"/>
            <a:ext cx="1082723" cy="1082724"/>
          </a:xfrm>
          <a:prstGeom prst="rect">
            <a:avLst/>
          </a:prstGeom>
          <a:noFill/>
          <a:ln>
            <a:noFill/>
          </a:ln>
        </p:spPr>
      </p:pic>
      <p:pic>
        <p:nvPicPr>
          <p:cNvPr descr="noun_1006533_cc.png" id="1874" name="Shape 1874"/>
          <p:cNvPicPr preferRelativeResize="0"/>
          <p:nvPr/>
        </p:nvPicPr>
        <p:blipFill rotWithShape="1">
          <a:blip r:embed="rId8">
            <a:alphaModFix/>
          </a:blip>
          <a:srcRect b="36930" l="0" r="0" t="26648"/>
          <a:stretch/>
        </p:blipFill>
        <p:spPr>
          <a:xfrm>
            <a:off x="2895133" y="663837"/>
            <a:ext cx="1315000" cy="478924"/>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8" name="Shape 1878"/>
        <p:cNvGrpSpPr/>
        <p:nvPr/>
      </p:nvGrpSpPr>
      <p:grpSpPr>
        <a:xfrm>
          <a:off x="0" y="0"/>
          <a:ext cx="0" cy="0"/>
          <a:chOff x="0" y="0"/>
          <a:chExt cx="0" cy="0"/>
        </a:xfrm>
      </p:grpSpPr>
      <p:sp>
        <p:nvSpPr>
          <p:cNvPr id="1879" name="Shape 1879"/>
          <p:cNvSpPr txBox="1"/>
          <p:nvPr>
            <p:ph type="ctrTitle"/>
          </p:nvPr>
        </p:nvSpPr>
        <p:spPr>
          <a:xfrm>
            <a:off x="311700" y="744575"/>
            <a:ext cx="8520600" cy="2645400"/>
          </a:xfrm>
          <a:prstGeom prst="rect">
            <a:avLst/>
          </a:prstGeom>
        </p:spPr>
        <p:txBody>
          <a:bodyPr anchorCtr="0" anchor="t" bIns="91425" lIns="91425" rIns="91425" tIns="91425">
            <a:noAutofit/>
          </a:bodyPr>
          <a:lstStyle/>
          <a:p>
            <a:pPr lvl="0" rtl="0">
              <a:spcBef>
                <a:spcPts val="0"/>
              </a:spcBef>
              <a:buNone/>
            </a:pPr>
            <a:r>
              <a:rPr lang="en"/>
              <a:t>Why?</a:t>
            </a:r>
          </a:p>
          <a:p>
            <a:pPr lvl="0" rtl="0">
              <a:spcBef>
                <a:spcPts val="0"/>
              </a:spcBef>
              <a:buNone/>
            </a:pPr>
            <a:r>
              <a:t/>
            </a:r>
            <a:endParaRPr/>
          </a:p>
          <a:p>
            <a:pPr lvl="0" rtl="0">
              <a:spcBef>
                <a:spcPts val="0"/>
              </a:spcBef>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pic>
        <p:nvPicPr>
          <p:cNvPr descr="SandMandala_JoeMorgan.gif" id="1884" name="Shape 1884"/>
          <p:cNvPicPr preferRelativeResize="0"/>
          <p:nvPr/>
        </p:nvPicPr>
        <p:blipFill>
          <a:blip r:embed="rId3">
            <a:alphaModFix/>
          </a:blip>
          <a:stretch>
            <a:fillRect/>
          </a:stretch>
        </p:blipFill>
        <p:spPr>
          <a:xfrm>
            <a:off x="231450" y="81674"/>
            <a:ext cx="8681100" cy="3631599"/>
          </a:xfrm>
          <a:prstGeom prst="rect">
            <a:avLst/>
          </a:prstGeom>
          <a:noFill/>
          <a:ln>
            <a:noFill/>
          </a:ln>
        </p:spPr>
      </p:pic>
      <p:sp>
        <p:nvSpPr>
          <p:cNvPr id="1885" name="Shape 1885"/>
          <p:cNvSpPr txBox="1"/>
          <p:nvPr>
            <p:ph type="title"/>
          </p:nvPr>
        </p:nvSpPr>
        <p:spPr>
          <a:xfrm>
            <a:off x="383400" y="3857500"/>
            <a:ext cx="7944600" cy="1286100"/>
          </a:xfrm>
          <a:prstGeom prst="rect">
            <a:avLst/>
          </a:prstGeom>
        </p:spPr>
        <p:txBody>
          <a:bodyPr anchorCtr="0" anchor="t" bIns="91425" lIns="91425" rIns="91425" tIns="91425">
            <a:noAutofit/>
          </a:bodyPr>
          <a:lstStyle/>
          <a:p>
            <a:pPr lvl="0">
              <a:spcBef>
                <a:spcPts val="0"/>
              </a:spcBef>
              <a:buNone/>
            </a:pPr>
            <a:r>
              <a:rPr lang="en" sz="3600"/>
              <a:t>Joe Morgan</a:t>
            </a:r>
          </a:p>
          <a:p>
            <a:pPr lvl="0" rtl="0">
              <a:spcBef>
                <a:spcPts val="0"/>
              </a:spcBef>
              <a:buNone/>
            </a:pPr>
            <a:r>
              <a:rPr lang="en" sz="3600"/>
              <a:t>@joesmorgan | thejoemorgan.com</a:t>
            </a:r>
          </a:p>
          <a:p>
            <a:pPr lvl="0" rtl="0">
              <a:spcBef>
                <a:spcPts val="0"/>
              </a:spcBef>
              <a:buNone/>
            </a:pPr>
            <a:r>
              <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311700" y="445025"/>
            <a:ext cx="8520600" cy="1500000"/>
          </a:xfrm>
          <a:prstGeom prst="rect">
            <a:avLst/>
          </a:prstGeom>
        </p:spPr>
        <p:txBody>
          <a:bodyPr anchorCtr="0" anchor="t" bIns="91425" lIns="91425" rIns="91425" tIns="91425">
            <a:noAutofit/>
          </a:bodyPr>
          <a:lstStyle/>
          <a:p>
            <a:pPr lvl="0" rtl="0">
              <a:spcBef>
                <a:spcPts val="0"/>
              </a:spcBef>
              <a:buNone/>
            </a:pPr>
            <a:r>
              <a:rPr lang="en"/>
              <a:t>I write code</a:t>
            </a:r>
          </a:p>
          <a:p>
            <a:pPr lvl="0" rtl="0">
              <a:spcBef>
                <a:spcPts val="0"/>
              </a:spcBef>
              <a:buNone/>
            </a:pPr>
            <a:r>
              <a:t/>
            </a:r>
            <a:endParaRPr/>
          </a:p>
          <a:p>
            <a:pPr lvl="0" rtl="0">
              <a:spcBef>
                <a:spcPts val="0"/>
              </a:spcBef>
              <a:buNone/>
            </a:pPr>
            <a:r>
              <a:rPr lang="en"/>
              <a:t>I try to get a little better everyday</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Stages on craftsmanship</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Apprentice</a:t>
            </a:r>
          </a:p>
          <a:p>
            <a:pPr lvl="0" rtl="0">
              <a:spcBef>
                <a:spcPts val="0"/>
              </a:spcBef>
              <a:buNone/>
            </a:pPr>
            <a:r>
              <a:t/>
            </a:r>
            <a:endParaRPr/>
          </a:p>
        </p:txBody>
      </p:sp>
      <p:pic>
        <p:nvPicPr>
          <p:cNvPr descr="noun_187294.png" id="340" name="Shape 340"/>
          <p:cNvPicPr preferRelativeResize="0"/>
          <p:nvPr/>
        </p:nvPicPr>
        <p:blipFill rotWithShape="1">
          <a:blip r:embed="rId3">
            <a:alphaModFix/>
          </a:blip>
          <a:srcRect b="0" l="0" r="0" t="0"/>
          <a:stretch/>
        </p:blipFill>
        <p:spPr>
          <a:xfrm>
            <a:off x="2661512" y="1086475"/>
            <a:ext cx="3820974" cy="3820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Apprentice</a:t>
            </a:r>
          </a:p>
          <a:p>
            <a:pPr lvl="0" rtl="0">
              <a:spcBef>
                <a:spcPts val="0"/>
              </a:spcBef>
              <a:buNone/>
            </a:pPr>
            <a:r>
              <a:t/>
            </a:r>
            <a:endParaRPr/>
          </a:p>
        </p:txBody>
      </p:sp>
      <p:pic>
        <p:nvPicPr>
          <p:cNvPr descr="noun_187294.png" id="346" name="Shape 346"/>
          <p:cNvPicPr preferRelativeResize="0"/>
          <p:nvPr/>
        </p:nvPicPr>
        <p:blipFill rotWithShape="1">
          <a:blip r:embed="rId3">
            <a:alphaModFix/>
          </a:blip>
          <a:srcRect b="0" l="0" r="0" t="0"/>
          <a:stretch/>
        </p:blipFill>
        <p:spPr>
          <a:xfrm>
            <a:off x="2661512" y="1086475"/>
            <a:ext cx="3820974" cy="3820974"/>
          </a:xfrm>
          <a:prstGeom prst="rect">
            <a:avLst/>
          </a:prstGeom>
          <a:noFill/>
          <a:ln>
            <a:noFill/>
          </a:ln>
        </p:spPr>
      </p:pic>
      <p:cxnSp>
        <p:nvCxnSpPr>
          <p:cNvPr id="347" name="Shape 347"/>
          <p:cNvCxnSpPr/>
          <p:nvPr/>
        </p:nvCxnSpPr>
        <p:spPr>
          <a:xfrm>
            <a:off x="1051725" y="2941050"/>
            <a:ext cx="1227300" cy="10800"/>
          </a:xfrm>
          <a:prstGeom prst="straightConnector1">
            <a:avLst/>
          </a:prstGeom>
          <a:noFill/>
          <a:ln cap="flat" cmpd="sng" w="28575">
            <a:solidFill>
              <a:srgbClr val="FFFFFF"/>
            </a:solidFill>
            <a:prstDash val="solid"/>
            <a:round/>
            <a:headEnd len="lg" w="lg" type="none"/>
            <a:tailEnd len="lg" w="lg" type="none"/>
          </a:ln>
        </p:spPr>
      </p:cxnSp>
      <p:cxnSp>
        <p:nvCxnSpPr>
          <p:cNvPr id="348" name="Shape 348"/>
          <p:cNvCxnSpPr/>
          <p:nvPr/>
        </p:nvCxnSpPr>
        <p:spPr>
          <a:xfrm>
            <a:off x="816975" y="3220200"/>
            <a:ext cx="1227300" cy="10800"/>
          </a:xfrm>
          <a:prstGeom prst="straightConnector1">
            <a:avLst/>
          </a:prstGeom>
          <a:noFill/>
          <a:ln cap="flat" cmpd="sng" w="28575">
            <a:solidFill>
              <a:srgbClr val="FFFFFF"/>
            </a:solidFill>
            <a:prstDash val="solid"/>
            <a:round/>
            <a:headEnd len="lg" w="lg" type="none"/>
            <a:tailEnd len="lg" w="lg" type="none"/>
          </a:ln>
        </p:spPr>
      </p:cxnSp>
      <p:cxnSp>
        <p:nvCxnSpPr>
          <p:cNvPr id="349" name="Shape 349"/>
          <p:cNvCxnSpPr/>
          <p:nvPr/>
        </p:nvCxnSpPr>
        <p:spPr>
          <a:xfrm>
            <a:off x="1281825" y="3536000"/>
            <a:ext cx="1227300" cy="10800"/>
          </a:xfrm>
          <a:prstGeom prst="straightConnector1">
            <a:avLst/>
          </a:prstGeom>
          <a:noFill/>
          <a:ln cap="flat" cmpd="sng" w="28575">
            <a:solidFill>
              <a:srgbClr val="FFFFFF"/>
            </a:solidFill>
            <a:prstDash val="solid"/>
            <a:round/>
            <a:headEnd len="lg" w="lg" type="none"/>
            <a:tailEnd len="lg" w="lg" type="none"/>
          </a:ln>
        </p:spPr>
      </p:cxnSp>
      <p:cxnSp>
        <p:nvCxnSpPr>
          <p:cNvPr id="350" name="Shape 350"/>
          <p:cNvCxnSpPr/>
          <p:nvPr/>
        </p:nvCxnSpPr>
        <p:spPr>
          <a:xfrm>
            <a:off x="816975" y="3851825"/>
            <a:ext cx="1227300" cy="10800"/>
          </a:xfrm>
          <a:prstGeom prst="straightConnector1">
            <a:avLst/>
          </a:prstGeom>
          <a:noFill/>
          <a:ln cap="flat" cmpd="sng" w="28575">
            <a:solidFill>
              <a:srgbClr val="FFFFFF"/>
            </a:solidFill>
            <a:prstDash val="solid"/>
            <a:round/>
            <a:headEnd len="lg" w="lg" type="none"/>
            <a:tailEnd len="lg" w="lg" type="none"/>
          </a:ln>
        </p:spPr>
      </p:cxnSp>
      <p:cxnSp>
        <p:nvCxnSpPr>
          <p:cNvPr id="351" name="Shape 351"/>
          <p:cNvCxnSpPr/>
          <p:nvPr/>
        </p:nvCxnSpPr>
        <p:spPr>
          <a:xfrm>
            <a:off x="1434225" y="2616725"/>
            <a:ext cx="1227300" cy="10800"/>
          </a:xfrm>
          <a:prstGeom prst="straightConnector1">
            <a:avLst/>
          </a:prstGeom>
          <a:noFill/>
          <a:ln cap="flat" cmpd="sng" w="28575">
            <a:solidFill>
              <a:srgbClr val="FFFFFF"/>
            </a:solidFill>
            <a:prstDash val="solid"/>
            <a:round/>
            <a:headEnd len="lg" w="lg" type="none"/>
            <a:tailEnd len="lg" w="lg"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Apprentice: Guidance</a:t>
            </a:r>
          </a:p>
          <a:p>
            <a:pPr lvl="0" rtl="0">
              <a:spcBef>
                <a:spcPts val="0"/>
              </a:spcBef>
              <a:buNone/>
            </a:pPr>
            <a:r>
              <a:t/>
            </a:r>
            <a:endParaRPr/>
          </a:p>
        </p:txBody>
      </p:sp>
      <p:pic>
        <p:nvPicPr>
          <p:cNvPr descr="noun_187294.png" id="357" name="Shape 357"/>
          <p:cNvPicPr preferRelativeResize="0"/>
          <p:nvPr/>
        </p:nvPicPr>
        <p:blipFill rotWithShape="1">
          <a:blip r:embed="rId3">
            <a:alphaModFix/>
          </a:blip>
          <a:srcRect b="0" l="0" r="0" t="0"/>
          <a:stretch/>
        </p:blipFill>
        <p:spPr>
          <a:xfrm>
            <a:off x="2661512" y="1086475"/>
            <a:ext cx="3820974" cy="3820974"/>
          </a:xfrm>
          <a:prstGeom prst="rect">
            <a:avLst/>
          </a:prstGeom>
          <a:noFill/>
          <a:ln>
            <a:noFill/>
          </a:ln>
        </p:spPr>
      </p:pic>
      <p:cxnSp>
        <p:nvCxnSpPr>
          <p:cNvPr id="358" name="Shape 358"/>
          <p:cNvCxnSpPr/>
          <p:nvPr/>
        </p:nvCxnSpPr>
        <p:spPr>
          <a:xfrm>
            <a:off x="1051725" y="2941050"/>
            <a:ext cx="1227300" cy="10800"/>
          </a:xfrm>
          <a:prstGeom prst="straightConnector1">
            <a:avLst/>
          </a:prstGeom>
          <a:noFill/>
          <a:ln cap="flat" cmpd="sng" w="28575">
            <a:solidFill>
              <a:srgbClr val="FFFFFF"/>
            </a:solidFill>
            <a:prstDash val="solid"/>
            <a:round/>
            <a:headEnd len="lg" w="lg" type="none"/>
            <a:tailEnd len="lg" w="lg" type="none"/>
          </a:ln>
        </p:spPr>
      </p:cxnSp>
      <p:cxnSp>
        <p:nvCxnSpPr>
          <p:cNvPr id="359" name="Shape 359"/>
          <p:cNvCxnSpPr/>
          <p:nvPr/>
        </p:nvCxnSpPr>
        <p:spPr>
          <a:xfrm>
            <a:off x="816975" y="3220200"/>
            <a:ext cx="1227300" cy="10800"/>
          </a:xfrm>
          <a:prstGeom prst="straightConnector1">
            <a:avLst/>
          </a:prstGeom>
          <a:noFill/>
          <a:ln cap="flat" cmpd="sng" w="28575">
            <a:solidFill>
              <a:srgbClr val="FFFFFF"/>
            </a:solidFill>
            <a:prstDash val="solid"/>
            <a:round/>
            <a:headEnd len="lg" w="lg" type="none"/>
            <a:tailEnd len="lg" w="lg" type="none"/>
          </a:ln>
        </p:spPr>
      </p:cxnSp>
      <p:cxnSp>
        <p:nvCxnSpPr>
          <p:cNvPr id="360" name="Shape 360"/>
          <p:cNvCxnSpPr/>
          <p:nvPr/>
        </p:nvCxnSpPr>
        <p:spPr>
          <a:xfrm>
            <a:off x="1281825" y="3536000"/>
            <a:ext cx="1227300" cy="10800"/>
          </a:xfrm>
          <a:prstGeom prst="straightConnector1">
            <a:avLst/>
          </a:prstGeom>
          <a:noFill/>
          <a:ln cap="flat" cmpd="sng" w="28575">
            <a:solidFill>
              <a:srgbClr val="FFFFFF"/>
            </a:solidFill>
            <a:prstDash val="solid"/>
            <a:round/>
            <a:headEnd len="lg" w="lg" type="none"/>
            <a:tailEnd len="lg" w="lg" type="none"/>
          </a:ln>
        </p:spPr>
      </p:cxnSp>
      <p:cxnSp>
        <p:nvCxnSpPr>
          <p:cNvPr id="361" name="Shape 361"/>
          <p:cNvCxnSpPr/>
          <p:nvPr/>
        </p:nvCxnSpPr>
        <p:spPr>
          <a:xfrm>
            <a:off x="816975" y="3851825"/>
            <a:ext cx="1227300" cy="10800"/>
          </a:xfrm>
          <a:prstGeom prst="straightConnector1">
            <a:avLst/>
          </a:prstGeom>
          <a:noFill/>
          <a:ln cap="flat" cmpd="sng" w="28575">
            <a:solidFill>
              <a:srgbClr val="FFFFFF"/>
            </a:solidFill>
            <a:prstDash val="solid"/>
            <a:round/>
            <a:headEnd len="lg" w="lg" type="none"/>
            <a:tailEnd len="lg" w="lg" type="none"/>
          </a:ln>
        </p:spPr>
      </p:cxnSp>
      <p:cxnSp>
        <p:nvCxnSpPr>
          <p:cNvPr id="362" name="Shape 362"/>
          <p:cNvCxnSpPr/>
          <p:nvPr/>
        </p:nvCxnSpPr>
        <p:spPr>
          <a:xfrm>
            <a:off x="1434225" y="2616725"/>
            <a:ext cx="1227300" cy="10800"/>
          </a:xfrm>
          <a:prstGeom prst="straightConnector1">
            <a:avLst/>
          </a:prstGeom>
          <a:noFill/>
          <a:ln cap="flat" cmpd="sng" w="28575">
            <a:solidFill>
              <a:srgbClr val="FFFFFF"/>
            </a:solidFill>
            <a:prstDash val="solid"/>
            <a:round/>
            <a:headEnd len="lg" w="lg" type="none"/>
            <a:tailEnd len="lg" w="lg"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Journeymen</a:t>
            </a:r>
          </a:p>
        </p:txBody>
      </p:sp>
      <p:pic>
        <p:nvPicPr>
          <p:cNvPr descr="noun_11983.png" id="368" name="Shape 368"/>
          <p:cNvPicPr preferRelativeResize="0"/>
          <p:nvPr/>
        </p:nvPicPr>
        <p:blipFill>
          <a:blip r:embed="rId3">
            <a:alphaModFix/>
          </a:blip>
          <a:stretch>
            <a:fillRect/>
          </a:stretch>
        </p:blipFill>
        <p:spPr>
          <a:xfrm>
            <a:off x="2661512" y="1122300"/>
            <a:ext cx="3820974" cy="3820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Journeymen: Experience and Intuition</a:t>
            </a:r>
          </a:p>
        </p:txBody>
      </p:sp>
      <p:pic>
        <p:nvPicPr>
          <p:cNvPr descr="noun_11983.png" id="374" name="Shape 374"/>
          <p:cNvPicPr preferRelativeResize="0"/>
          <p:nvPr/>
        </p:nvPicPr>
        <p:blipFill>
          <a:blip r:embed="rId3">
            <a:alphaModFix/>
          </a:blip>
          <a:stretch>
            <a:fillRect/>
          </a:stretch>
        </p:blipFill>
        <p:spPr>
          <a:xfrm>
            <a:off x="2661512" y="1122300"/>
            <a:ext cx="3820974" cy="3820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Master</a:t>
            </a:r>
          </a:p>
        </p:txBody>
      </p:sp>
      <p:pic>
        <p:nvPicPr>
          <p:cNvPr descr="noun_858307.png" id="380" name="Shape 380"/>
          <p:cNvPicPr preferRelativeResize="0"/>
          <p:nvPr/>
        </p:nvPicPr>
        <p:blipFill rotWithShape="1">
          <a:blip r:embed="rId3">
            <a:alphaModFix/>
          </a:blip>
          <a:srcRect b="0" l="0" r="0" t="0"/>
          <a:stretch/>
        </p:blipFill>
        <p:spPr>
          <a:xfrm>
            <a:off x="2602749" y="1017725"/>
            <a:ext cx="3820974" cy="3820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Master: Creativity</a:t>
            </a:r>
          </a:p>
        </p:txBody>
      </p:sp>
      <p:pic>
        <p:nvPicPr>
          <p:cNvPr descr="noun_858307.png" id="386" name="Shape 386"/>
          <p:cNvPicPr preferRelativeResize="0"/>
          <p:nvPr/>
        </p:nvPicPr>
        <p:blipFill rotWithShape="1">
          <a:blip r:embed="rId3">
            <a:alphaModFix/>
          </a:blip>
          <a:srcRect b="0" l="0" r="0" t="0"/>
          <a:stretch/>
        </p:blipFill>
        <p:spPr>
          <a:xfrm>
            <a:off x="2602749" y="1017725"/>
            <a:ext cx="3820974" cy="3820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descr="1024px-Steve_Wozniak_2012.jpg" id="65" name="Shape 65"/>
          <p:cNvPicPr preferRelativeResize="0"/>
          <p:nvPr/>
        </p:nvPicPr>
        <p:blipFill>
          <a:blip r:embed="rId3">
            <a:alphaModFix/>
          </a:blip>
          <a:stretch>
            <a:fillRect/>
          </a:stretch>
        </p:blipFill>
        <p:spPr>
          <a:xfrm>
            <a:off x="687824" y="0"/>
            <a:ext cx="7768348" cy="5143499"/>
          </a:xfrm>
          <a:prstGeom prst="rect">
            <a:avLst/>
          </a:prstGeom>
          <a:noFill/>
          <a:ln>
            <a:noFill/>
          </a:ln>
        </p:spPr>
      </p:pic>
      <p:cxnSp>
        <p:nvCxnSpPr>
          <p:cNvPr id="66" name="Shape 66"/>
          <p:cNvCxnSpPr/>
          <p:nvPr/>
        </p:nvCxnSpPr>
        <p:spPr>
          <a:xfrm flipH="1">
            <a:off x="5651525" y="1770400"/>
            <a:ext cx="1284000" cy="4104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How does that relate to software?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grpSp>
        <p:nvGrpSpPr>
          <p:cNvPr id="396" name="Shape 396"/>
          <p:cNvGrpSpPr/>
          <p:nvPr/>
        </p:nvGrpSpPr>
        <p:grpSpPr>
          <a:xfrm>
            <a:off x="1745103" y="311253"/>
            <a:ext cx="6245553" cy="3472002"/>
            <a:chOff x="787875" y="387450"/>
            <a:chExt cx="7279200" cy="3947700"/>
          </a:xfrm>
        </p:grpSpPr>
        <p:cxnSp>
          <p:nvCxnSpPr>
            <p:cNvPr id="397" name="Shape 397"/>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398" name="Shape 398"/>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pic>
        <p:nvPicPr>
          <p:cNvPr descr="noun_187294.png" id="399" name="Shape 399"/>
          <p:cNvPicPr preferRelativeResize="0"/>
          <p:nvPr/>
        </p:nvPicPr>
        <p:blipFill rotWithShape="1">
          <a:blip r:embed="rId3">
            <a:alphaModFix/>
          </a:blip>
          <a:srcRect b="0" l="4528" r="4528" t="0"/>
          <a:stretch/>
        </p:blipFill>
        <p:spPr>
          <a:xfrm>
            <a:off x="2038371" y="3920970"/>
            <a:ext cx="1039953" cy="1143536"/>
          </a:xfrm>
          <a:prstGeom prst="rect">
            <a:avLst/>
          </a:prstGeom>
          <a:noFill/>
          <a:ln>
            <a:noFill/>
          </a:ln>
        </p:spPr>
      </p:pic>
      <p:pic>
        <p:nvPicPr>
          <p:cNvPr descr="noun_11983.png" id="400" name="Shape 400"/>
          <p:cNvPicPr preferRelativeResize="0"/>
          <p:nvPr/>
        </p:nvPicPr>
        <p:blipFill>
          <a:blip r:embed="rId4">
            <a:alphaModFix/>
          </a:blip>
          <a:stretch>
            <a:fillRect/>
          </a:stretch>
        </p:blipFill>
        <p:spPr>
          <a:xfrm>
            <a:off x="4472233" y="3948046"/>
            <a:ext cx="990708" cy="1089383"/>
          </a:xfrm>
          <a:prstGeom prst="rect">
            <a:avLst/>
          </a:prstGeom>
          <a:noFill/>
          <a:ln>
            <a:noFill/>
          </a:ln>
        </p:spPr>
      </p:pic>
      <p:pic>
        <p:nvPicPr>
          <p:cNvPr descr="noun_858307.png" id="401" name="Shape 401"/>
          <p:cNvPicPr preferRelativeResize="0"/>
          <p:nvPr/>
        </p:nvPicPr>
        <p:blipFill rotWithShape="1">
          <a:blip r:embed="rId5">
            <a:alphaModFix/>
          </a:blip>
          <a:srcRect b="0" l="4528" r="4528" t="0"/>
          <a:stretch/>
        </p:blipFill>
        <p:spPr>
          <a:xfrm>
            <a:off x="6856850" y="3920982"/>
            <a:ext cx="1039952" cy="1143512"/>
          </a:xfrm>
          <a:prstGeom prst="rect">
            <a:avLst/>
          </a:prstGeom>
          <a:noFill/>
          <a:ln>
            <a:noFill/>
          </a:ln>
        </p:spPr>
      </p:pic>
      <p:sp>
        <p:nvSpPr>
          <p:cNvPr id="402" name="Shape 402"/>
          <p:cNvSpPr txBox="1"/>
          <p:nvPr/>
        </p:nvSpPr>
        <p:spPr>
          <a:xfrm rot="1195">
            <a:off x="18610" y="311555"/>
            <a:ext cx="1726500" cy="397499"/>
          </a:xfrm>
          <a:prstGeom prst="rect">
            <a:avLst/>
          </a:prstGeom>
          <a:noFill/>
          <a:ln>
            <a:noFill/>
          </a:ln>
        </p:spPr>
        <p:txBody>
          <a:bodyPr anchorCtr="0" anchor="t" bIns="91425" lIns="91425" rIns="91425" tIns="91425">
            <a:noAutofit/>
          </a:bodyPr>
          <a:lstStyle/>
          <a:p>
            <a:pPr lvl="0" algn="r">
              <a:spcBef>
                <a:spcPts val="0"/>
              </a:spcBef>
              <a:buNone/>
            </a:pPr>
            <a:r>
              <a:rPr lang="en" sz="2400">
                <a:solidFill>
                  <a:srgbClr val="FFFFFF"/>
                </a:solidFill>
              </a:rPr>
              <a:t>#</a:t>
            </a:r>
            <a:r>
              <a:rPr lang="en" sz="2400">
                <a:solidFill>
                  <a:srgbClr val="FFFFFF"/>
                </a:solidFill>
              </a:rPr>
              <a:t> of Devs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grpSp>
        <p:nvGrpSpPr>
          <p:cNvPr id="407" name="Shape 407"/>
          <p:cNvGrpSpPr/>
          <p:nvPr/>
        </p:nvGrpSpPr>
        <p:grpSpPr>
          <a:xfrm>
            <a:off x="1745103" y="311253"/>
            <a:ext cx="6245553" cy="3472002"/>
            <a:chOff x="787875" y="387450"/>
            <a:chExt cx="7279200" cy="3947700"/>
          </a:xfrm>
        </p:grpSpPr>
        <p:cxnSp>
          <p:nvCxnSpPr>
            <p:cNvPr id="408" name="Shape 408"/>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409" name="Shape 409"/>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pic>
        <p:nvPicPr>
          <p:cNvPr descr="noun_187294.png" id="410" name="Shape 410"/>
          <p:cNvPicPr preferRelativeResize="0"/>
          <p:nvPr/>
        </p:nvPicPr>
        <p:blipFill rotWithShape="1">
          <a:blip r:embed="rId3">
            <a:alphaModFix/>
          </a:blip>
          <a:srcRect b="0" l="4528" r="4528" t="0"/>
          <a:stretch/>
        </p:blipFill>
        <p:spPr>
          <a:xfrm>
            <a:off x="2038371" y="3920970"/>
            <a:ext cx="1039953" cy="1143536"/>
          </a:xfrm>
          <a:prstGeom prst="rect">
            <a:avLst/>
          </a:prstGeom>
          <a:noFill/>
          <a:ln>
            <a:noFill/>
          </a:ln>
        </p:spPr>
      </p:pic>
      <p:pic>
        <p:nvPicPr>
          <p:cNvPr descr="noun_11983.png" id="411" name="Shape 411"/>
          <p:cNvPicPr preferRelativeResize="0"/>
          <p:nvPr/>
        </p:nvPicPr>
        <p:blipFill>
          <a:blip r:embed="rId4">
            <a:alphaModFix/>
          </a:blip>
          <a:stretch>
            <a:fillRect/>
          </a:stretch>
        </p:blipFill>
        <p:spPr>
          <a:xfrm>
            <a:off x="4472233" y="3948046"/>
            <a:ext cx="990708" cy="1089383"/>
          </a:xfrm>
          <a:prstGeom prst="rect">
            <a:avLst/>
          </a:prstGeom>
          <a:noFill/>
          <a:ln>
            <a:noFill/>
          </a:ln>
        </p:spPr>
      </p:pic>
      <p:pic>
        <p:nvPicPr>
          <p:cNvPr descr="noun_858307.png" id="412" name="Shape 412"/>
          <p:cNvPicPr preferRelativeResize="0"/>
          <p:nvPr/>
        </p:nvPicPr>
        <p:blipFill rotWithShape="1">
          <a:blip r:embed="rId5">
            <a:alphaModFix/>
          </a:blip>
          <a:srcRect b="0" l="4528" r="4528" t="0"/>
          <a:stretch/>
        </p:blipFill>
        <p:spPr>
          <a:xfrm>
            <a:off x="6856850" y="3920982"/>
            <a:ext cx="1039952" cy="1143512"/>
          </a:xfrm>
          <a:prstGeom prst="rect">
            <a:avLst/>
          </a:prstGeom>
          <a:noFill/>
          <a:ln>
            <a:noFill/>
          </a:ln>
        </p:spPr>
      </p:pic>
      <p:sp>
        <p:nvSpPr>
          <p:cNvPr id="413" name="Shape 413"/>
          <p:cNvSpPr/>
          <p:nvPr/>
        </p:nvSpPr>
        <p:spPr>
          <a:xfrm>
            <a:off x="1774575" y="384889"/>
            <a:ext cx="6122150" cy="3324450"/>
          </a:xfrm>
          <a:custGeom>
            <a:pathLst>
              <a:path extrusionOk="0" h="132978" w="244886">
                <a:moveTo>
                  <a:pt x="0" y="125584"/>
                </a:moveTo>
                <a:cubicBezTo>
                  <a:pt x="4025" y="117614"/>
                  <a:pt x="14048" y="84095"/>
                  <a:pt x="24154" y="77769"/>
                </a:cubicBezTo>
                <a:cubicBezTo>
                  <a:pt x="34259" y="71443"/>
                  <a:pt x="46828" y="100115"/>
                  <a:pt x="60631" y="87628"/>
                </a:cubicBezTo>
                <a:cubicBezTo>
                  <a:pt x="74433" y="75140"/>
                  <a:pt x="91193" y="12619"/>
                  <a:pt x="106968" y="2843"/>
                </a:cubicBezTo>
                <a:cubicBezTo>
                  <a:pt x="122742" y="-6933"/>
                  <a:pt x="139445" y="10154"/>
                  <a:pt x="155276" y="28968"/>
                </a:cubicBezTo>
                <a:cubicBezTo>
                  <a:pt x="171106" y="47781"/>
                  <a:pt x="187016" y="98391"/>
                  <a:pt x="201951" y="115726"/>
                </a:cubicBezTo>
                <a:cubicBezTo>
                  <a:pt x="216886" y="133061"/>
                  <a:pt x="237730" y="130102"/>
                  <a:pt x="244886" y="132978"/>
                </a:cubicBezTo>
              </a:path>
            </a:pathLst>
          </a:custGeom>
          <a:noFill/>
          <a:ln cap="flat" cmpd="sng" w="38100">
            <a:solidFill>
              <a:srgbClr val="0000FF"/>
            </a:solidFill>
            <a:prstDash val="solid"/>
            <a:round/>
            <a:headEnd len="lg" w="lg" type="none"/>
            <a:tailEnd len="lg" w="lg" type="none"/>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grpSp>
        <p:nvGrpSpPr>
          <p:cNvPr id="418" name="Shape 418"/>
          <p:cNvGrpSpPr/>
          <p:nvPr/>
        </p:nvGrpSpPr>
        <p:grpSpPr>
          <a:xfrm>
            <a:off x="1745103" y="311253"/>
            <a:ext cx="6245553" cy="3472002"/>
            <a:chOff x="787875" y="387450"/>
            <a:chExt cx="7279200" cy="3947700"/>
          </a:xfrm>
        </p:grpSpPr>
        <p:cxnSp>
          <p:nvCxnSpPr>
            <p:cNvPr id="419" name="Shape 419"/>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420" name="Shape 420"/>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pic>
        <p:nvPicPr>
          <p:cNvPr descr="noun_187294.png" id="421" name="Shape 421"/>
          <p:cNvPicPr preferRelativeResize="0"/>
          <p:nvPr/>
        </p:nvPicPr>
        <p:blipFill rotWithShape="1">
          <a:blip r:embed="rId3">
            <a:alphaModFix/>
          </a:blip>
          <a:srcRect b="0" l="4528" r="4528" t="0"/>
          <a:stretch/>
        </p:blipFill>
        <p:spPr>
          <a:xfrm>
            <a:off x="2038371" y="3920970"/>
            <a:ext cx="1039953" cy="1143536"/>
          </a:xfrm>
          <a:prstGeom prst="rect">
            <a:avLst/>
          </a:prstGeom>
          <a:noFill/>
          <a:ln>
            <a:noFill/>
          </a:ln>
        </p:spPr>
      </p:pic>
      <p:pic>
        <p:nvPicPr>
          <p:cNvPr descr="noun_11983.png" id="422" name="Shape 422"/>
          <p:cNvPicPr preferRelativeResize="0"/>
          <p:nvPr/>
        </p:nvPicPr>
        <p:blipFill>
          <a:blip r:embed="rId4">
            <a:alphaModFix/>
          </a:blip>
          <a:stretch>
            <a:fillRect/>
          </a:stretch>
        </p:blipFill>
        <p:spPr>
          <a:xfrm>
            <a:off x="4472233" y="3948046"/>
            <a:ext cx="990708" cy="1089383"/>
          </a:xfrm>
          <a:prstGeom prst="rect">
            <a:avLst/>
          </a:prstGeom>
          <a:noFill/>
          <a:ln>
            <a:noFill/>
          </a:ln>
        </p:spPr>
      </p:pic>
      <p:pic>
        <p:nvPicPr>
          <p:cNvPr descr="noun_858307.png" id="423" name="Shape 423"/>
          <p:cNvPicPr preferRelativeResize="0"/>
          <p:nvPr/>
        </p:nvPicPr>
        <p:blipFill rotWithShape="1">
          <a:blip r:embed="rId5">
            <a:alphaModFix/>
          </a:blip>
          <a:srcRect b="0" l="4528" r="4528" t="0"/>
          <a:stretch/>
        </p:blipFill>
        <p:spPr>
          <a:xfrm>
            <a:off x="6856850" y="3920982"/>
            <a:ext cx="1039952" cy="1143512"/>
          </a:xfrm>
          <a:prstGeom prst="rect">
            <a:avLst/>
          </a:prstGeom>
          <a:noFill/>
          <a:ln>
            <a:noFill/>
          </a:ln>
        </p:spPr>
      </p:pic>
      <p:sp>
        <p:nvSpPr>
          <p:cNvPr id="424" name="Shape 424"/>
          <p:cNvSpPr/>
          <p:nvPr/>
        </p:nvSpPr>
        <p:spPr>
          <a:xfrm>
            <a:off x="1774575" y="384889"/>
            <a:ext cx="6122150" cy="3324450"/>
          </a:xfrm>
          <a:custGeom>
            <a:pathLst>
              <a:path extrusionOk="0" h="132978" w="244886">
                <a:moveTo>
                  <a:pt x="0" y="125584"/>
                </a:moveTo>
                <a:cubicBezTo>
                  <a:pt x="4025" y="117614"/>
                  <a:pt x="14048" y="84095"/>
                  <a:pt x="24154" y="77769"/>
                </a:cubicBezTo>
                <a:cubicBezTo>
                  <a:pt x="34259" y="71443"/>
                  <a:pt x="46828" y="100115"/>
                  <a:pt x="60631" y="87628"/>
                </a:cubicBezTo>
                <a:cubicBezTo>
                  <a:pt x="74433" y="75140"/>
                  <a:pt x="91193" y="12619"/>
                  <a:pt x="106968" y="2843"/>
                </a:cubicBezTo>
                <a:cubicBezTo>
                  <a:pt x="122742" y="-6933"/>
                  <a:pt x="139445" y="10154"/>
                  <a:pt x="155276" y="28968"/>
                </a:cubicBezTo>
                <a:cubicBezTo>
                  <a:pt x="171106" y="47781"/>
                  <a:pt x="187016" y="98391"/>
                  <a:pt x="201951" y="115726"/>
                </a:cubicBezTo>
                <a:cubicBezTo>
                  <a:pt x="216886" y="133061"/>
                  <a:pt x="237730" y="130102"/>
                  <a:pt x="244886" y="132978"/>
                </a:cubicBezTo>
              </a:path>
            </a:pathLst>
          </a:custGeom>
          <a:noFill/>
          <a:ln cap="flat" cmpd="sng" w="38100">
            <a:solidFill>
              <a:srgbClr val="0000FF"/>
            </a:solidFill>
            <a:prstDash val="solid"/>
            <a:round/>
            <a:headEnd len="lg" w="lg" type="none"/>
            <a:tailEnd len="lg" w="lg" type="none"/>
          </a:ln>
        </p:spPr>
      </p:sp>
      <p:cxnSp>
        <p:nvCxnSpPr>
          <p:cNvPr id="425" name="Shape 425"/>
          <p:cNvCxnSpPr/>
          <p:nvPr/>
        </p:nvCxnSpPr>
        <p:spPr>
          <a:xfrm>
            <a:off x="2645550" y="340625"/>
            <a:ext cx="22800" cy="3442500"/>
          </a:xfrm>
          <a:prstGeom prst="straightConnector1">
            <a:avLst/>
          </a:prstGeom>
          <a:noFill/>
          <a:ln cap="flat" cmpd="sng" w="28575">
            <a:solidFill>
              <a:srgbClr val="FFFFFF"/>
            </a:solidFill>
            <a:prstDash val="dash"/>
            <a:round/>
            <a:headEnd len="lg" w="lg" type="none"/>
            <a:tailEnd len="lg" w="lg"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grpSp>
        <p:nvGrpSpPr>
          <p:cNvPr id="430" name="Shape 430"/>
          <p:cNvGrpSpPr/>
          <p:nvPr/>
        </p:nvGrpSpPr>
        <p:grpSpPr>
          <a:xfrm>
            <a:off x="1745103" y="311253"/>
            <a:ext cx="6245553" cy="3472002"/>
            <a:chOff x="787875" y="387450"/>
            <a:chExt cx="7279200" cy="3947700"/>
          </a:xfrm>
        </p:grpSpPr>
        <p:cxnSp>
          <p:nvCxnSpPr>
            <p:cNvPr id="431" name="Shape 431"/>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432" name="Shape 432"/>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pic>
        <p:nvPicPr>
          <p:cNvPr descr="noun_187294.png" id="433" name="Shape 433"/>
          <p:cNvPicPr preferRelativeResize="0"/>
          <p:nvPr/>
        </p:nvPicPr>
        <p:blipFill rotWithShape="1">
          <a:blip r:embed="rId3">
            <a:alphaModFix/>
          </a:blip>
          <a:srcRect b="0" l="4528" r="4528" t="0"/>
          <a:stretch/>
        </p:blipFill>
        <p:spPr>
          <a:xfrm>
            <a:off x="2038371" y="3920970"/>
            <a:ext cx="1039953" cy="1143536"/>
          </a:xfrm>
          <a:prstGeom prst="rect">
            <a:avLst/>
          </a:prstGeom>
          <a:noFill/>
          <a:ln>
            <a:noFill/>
          </a:ln>
        </p:spPr>
      </p:pic>
      <p:pic>
        <p:nvPicPr>
          <p:cNvPr descr="noun_11983.png" id="434" name="Shape 434"/>
          <p:cNvPicPr preferRelativeResize="0"/>
          <p:nvPr/>
        </p:nvPicPr>
        <p:blipFill>
          <a:blip r:embed="rId4">
            <a:alphaModFix/>
          </a:blip>
          <a:stretch>
            <a:fillRect/>
          </a:stretch>
        </p:blipFill>
        <p:spPr>
          <a:xfrm>
            <a:off x="4472233" y="3948046"/>
            <a:ext cx="990708" cy="1089383"/>
          </a:xfrm>
          <a:prstGeom prst="rect">
            <a:avLst/>
          </a:prstGeom>
          <a:noFill/>
          <a:ln>
            <a:noFill/>
          </a:ln>
        </p:spPr>
      </p:pic>
      <p:pic>
        <p:nvPicPr>
          <p:cNvPr descr="noun_858307.png" id="435" name="Shape 435"/>
          <p:cNvPicPr preferRelativeResize="0"/>
          <p:nvPr/>
        </p:nvPicPr>
        <p:blipFill rotWithShape="1">
          <a:blip r:embed="rId5">
            <a:alphaModFix/>
          </a:blip>
          <a:srcRect b="0" l="4528" r="4528" t="0"/>
          <a:stretch/>
        </p:blipFill>
        <p:spPr>
          <a:xfrm>
            <a:off x="6856850" y="3920982"/>
            <a:ext cx="1039952" cy="1143512"/>
          </a:xfrm>
          <a:prstGeom prst="rect">
            <a:avLst/>
          </a:prstGeom>
          <a:noFill/>
          <a:ln>
            <a:noFill/>
          </a:ln>
        </p:spPr>
      </p:pic>
      <p:sp>
        <p:nvSpPr>
          <p:cNvPr id="436" name="Shape 436"/>
          <p:cNvSpPr/>
          <p:nvPr/>
        </p:nvSpPr>
        <p:spPr>
          <a:xfrm>
            <a:off x="1774575" y="384889"/>
            <a:ext cx="6122150" cy="3324450"/>
          </a:xfrm>
          <a:custGeom>
            <a:pathLst>
              <a:path extrusionOk="0" h="132978" w="244886">
                <a:moveTo>
                  <a:pt x="0" y="125584"/>
                </a:moveTo>
                <a:cubicBezTo>
                  <a:pt x="4025" y="117614"/>
                  <a:pt x="14048" y="84095"/>
                  <a:pt x="24154" y="77769"/>
                </a:cubicBezTo>
                <a:cubicBezTo>
                  <a:pt x="34259" y="71443"/>
                  <a:pt x="46828" y="100115"/>
                  <a:pt x="60631" y="87628"/>
                </a:cubicBezTo>
                <a:cubicBezTo>
                  <a:pt x="74433" y="75140"/>
                  <a:pt x="91193" y="12619"/>
                  <a:pt x="106968" y="2843"/>
                </a:cubicBezTo>
                <a:cubicBezTo>
                  <a:pt x="122742" y="-6933"/>
                  <a:pt x="139445" y="10154"/>
                  <a:pt x="155276" y="28968"/>
                </a:cubicBezTo>
                <a:cubicBezTo>
                  <a:pt x="171106" y="47781"/>
                  <a:pt x="187016" y="98391"/>
                  <a:pt x="201951" y="115726"/>
                </a:cubicBezTo>
                <a:cubicBezTo>
                  <a:pt x="216886" y="133061"/>
                  <a:pt x="237730" y="130102"/>
                  <a:pt x="244886" y="132978"/>
                </a:cubicBezTo>
              </a:path>
            </a:pathLst>
          </a:custGeom>
          <a:noFill/>
          <a:ln cap="flat" cmpd="sng" w="38100">
            <a:solidFill>
              <a:srgbClr val="0000FF"/>
            </a:solidFill>
            <a:prstDash val="solid"/>
            <a:round/>
            <a:headEnd len="lg" w="lg" type="none"/>
            <a:tailEnd len="lg" w="lg" type="none"/>
          </a:ln>
        </p:spPr>
      </p:sp>
      <p:cxnSp>
        <p:nvCxnSpPr>
          <p:cNvPr id="437" name="Shape 437"/>
          <p:cNvCxnSpPr/>
          <p:nvPr/>
        </p:nvCxnSpPr>
        <p:spPr>
          <a:xfrm>
            <a:off x="2645550" y="340625"/>
            <a:ext cx="22800" cy="3442500"/>
          </a:xfrm>
          <a:prstGeom prst="straightConnector1">
            <a:avLst/>
          </a:prstGeom>
          <a:noFill/>
          <a:ln cap="flat" cmpd="sng" w="28575">
            <a:solidFill>
              <a:srgbClr val="FFFFFF"/>
            </a:solidFill>
            <a:prstDash val="dash"/>
            <a:round/>
            <a:headEnd len="lg" w="lg" type="none"/>
            <a:tailEnd len="lg" w="lg" type="none"/>
          </a:ln>
        </p:spPr>
      </p:cxnSp>
      <p:sp>
        <p:nvSpPr>
          <p:cNvPr id="438" name="Shape 438"/>
          <p:cNvSpPr txBox="1"/>
          <p:nvPr/>
        </p:nvSpPr>
        <p:spPr>
          <a:xfrm>
            <a:off x="3213250" y="1044600"/>
            <a:ext cx="1464600" cy="7629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FFFFF"/>
                </a:solidFill>
              </a:rPr>
              <a:t>It works!</a:t>
            </a:r>
          </a:p>
        </p:txBody>
      </p:sp>
      <p:cxnSp>
        <p:nvCxnSpPr>
          <p:cNvPr id="439" name="Shape 439"/>
          <p:cNvCxnSpPr/>
          <p:nvPr/>
        </p:nvCxnSpPr>
        <p:spPr>
          <a:xfrm flipH="1">
            <a:off x="2463850" y="1565100"/>
            <a:ext cx="1284000" cy="4104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grpSp>
        <p:nvGrpSpPr>
          <p:cNvPr id="444" name="Shape 444"/>
          <p:cNvGrpSpPr/>
          <p:nvPr/>
        </p:nvGrpSpPr>
        <p:grpSpPr>
          <a:xfrm>
            <a:off x="1745103" y="311253"/>
            <a:ext cx="6245553" cy="3472002"/>
            <a:chOff x="787875" y="387450"/>
            <a:chExt cx="7279200" cy="3947700"/>
          </a:xfrm>
        </p:grpSpPr>
        <p:cxnSp>
          <p:nvCxnSpPr>
            <p:cNvPr id="445" name="Shape 445"/>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446" name="Shape 446"/>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pic>
        <p:nvPicPr>
          <p:cNvPr descr="noun_187294.png" id="447" name="Shape 447"/>
          <p:cNvPicPr preferRelativeResize="0"/>
          <p:nvPr/>
        </p:nvPicPr>
        <p:blipFill rotWithShape="1">
          <a:blip r:embed="rId3">
            <a:alphaModFix/>
          </a:blip>
          <a:srcRect b="0" l="4528" r="4528" t="0"/>
          <a:stretch/>
        </p:blipFill>
        <p:spPr>
          <a:xfrm>
            <a:off x="2038371" y="3920970"/>
            <a:ext cx="1039953" cy="1143536"/>
          </a:xfrm>
          <a:prstGeom prst="rect">
            <a:avLst/>
          </a:prstGeom>
          <a:noFill/>
          <a:ln>
            <a:noFill/>
          </a:ln>
        </p:spPr>
      </p:pic>
      <p:pic>
        <p:nvPicPr>
          <p:cNvPr descr="noun_11983.png" id="448" name="Shape 448"/>
          <p:cNvPicPr preferRelativeResize="0"/>
          <p:nvPr/>
        </p:nvPicPr>
        <p:blipFill>
          <a:blip r:embed="rId4">
            <a:alphaModFix/>
          </a:blip>
          <a:stretch>
            <a:fillRect/>
          </a:stretch>
        </p:blipFill>
        <p:spPr>
          <a:xfrm>
            <a:off x="4472233" y="3948046"/>
            <a:ext cx="990708" cy="1089383"/>
          </a:xfrm>
          <a:prstGeom prst="rect">
            <a:avLst/>
          </a:prstGeom>
          <a:noFill/>
          <a:ln>
            <a:noFill/>
          </a:ln>
        </p:spPr>
      </p:pic>
      <p:pic>
        <p:nvPicPr>
          <p:cNvPr descr="noun_858307.png" id="449" name="Shape 449"/>
          <p:cNvPicPr preferRelativeResize="0"/>
          <p:nvPr/>
        </p:nvPicPr>
        <p:blipFill rotWithShape="1">
          <a:blip r:embed="rId5">
            <a:alphaModFix/>
          </a:blip>
          <a:srcRect b="0" l="4528" r="4528" t="0"/>
          <a:stretch/>
        </p:blipFill>
        <p:spPr>
          <a:xfrm>
            <a:off x="6856850" y="3920982"/>
            <a:ext cx="1039952" cy="1143512"/>
          </a:xfrm>
          <a:prstGeom prst="rect">
            <a:avLst/>
          </a:prstGeom>
          <a:noFill/>
          <a:ln>
            <a:noFill/>
          </a:ln>
        </p:spPr>
      </p:pic>
      <p:sp>
        <p:nvSpPr>
          <p:cNvPr id="450" name="Shape 450"/>
          <p:cNvSpPr/>
          <p:nvPr/>
        </p:nvSpPr>
        <p:spPr>
          <a:xfrm>
            <a:off x="1774575" y="384889"/>
            <a:ext cx="6122150" cy="3324450"/>
          </a:xfrm>
          <a:custGeom>
            <a:pathLst>
              <a:path extrusionOk="0" h="132978" w="244886">
                <a:moveTo>
                  <a:pt x="0" y="125584"/>
                </a:moveTo>
                <a:cubicBezTo>
                  <a:pt x="4025" y="117614"/>
                  <a:pt x="14048" y="84095"/>
                  <a:pt x="24154" y="77769"/>
                </a:cubicBezTo>
                <a:cubicBezTo>
                  <a:pt x="34259" y="71443"/>
                  <a:pt x="46828" y="100115"/>
                  <a:pt x="60631" y="87628"/>
                </a:cubicBezTo>
                <a:cubicBezTo>
                  <a:pt x="74433" y="75140"/>
                  <a:pt x="91193" y="12619"/>
                  <a:pt x="106968" y="2843"/>
                </a:cubicBezTo>
                <a:cubicBezTo>
                  <a:pt x="122742" y="-6933"/>
                  <a:pt x="139445" y="10154"/>
                  <a:pt x="155276" y="28968"/>
                </a:cubicBezTo>
                <a:cubicBezTo>
                  <a:pt x="171106" y="47781"/>
                  <a:pt x="187016" y="98391"/>
                  <a:pt x="201951" y="115726"/>
                </a:cubicBezTo>
                <a:cubicBezTo>
                  <a:pt x="216886" y="133061"/>
                  <a:pt x="237730" y="130102"/>
                  <a:pt x="244886" y="132978"/>
                </a:cubicBezTo>
              </a:path>
            </a:pathLst>
          </a:custGeom>
          <a:noFill/>
          <a:ln cap="flat" cmpd="sng" w="38100">
            <a:solidFill>
              <a:srgbClr val="0000FF"/>
            </a:solidFill>
            <a:prstDash val="solid"/>
            <a:round/>
            <a:headEnd len="lg" w="lg" type="none"/>
            <a:tailEnd len="lg" w="lg" type="none"/>
          </a:ln>
        </p:spPr>
      </p:sp>
      <p:cxnSp>
        <p:nvCxnSpPr>
          <p:cNvPr id="451" name="Shape 451"/>
          <p:cNvCxnSpPr/>
          <p:nvPr/>
        </p:nvCxnSpPr>
        <p:spPr>
          <a:xfrm>
            <a:off x="3586200" y="253125"/>
            <a:ext cx="0" cy="3508500"/>
          </a:xfrm>
          <a:prstGeom prst="straightConnector1">
            <a:avLst/>
          </a:prstGeom>
          <a:noFill/>
          <a:ln cap="flat" cmpd="sng" w="28575">
            <a:solidFill>
              <a:srgbClr val="FFFFFF"/>
            </a:solidFill>
            <a:prstDash val="dash"/>
            <a:round/>
            <a:headEnd len="lg" w="lg" type="none"/>
            <a:tailEnd len="lg" w="lg" type="none"/>
          </a:ln>
        </p:spPr>
      </p:cxnSp>
      <p:cxnSp>
        <p:nvCxnSpPr>
          <p:cNvPr id="452" name="Shape 452"/>
          <p:cNvCxnSpPr/>
          <p:nvPr/>
        </p:nvCxnSpPr>
        <p:spPr>
          <a:xfrm>
            <a:off x="6136125" y="253125"/>
            <a:ext cx="0" cy="3508500"/>
          </a:xfrm>
          <a:prstGeom prst="straightConnector1">
            <a:avLst/>
          </a:prstGeom>
          <a:noFill/>
          <a:ln cap="flat" cmpd="sng" w="28575">
            <a:solidFill>
              <a:srgbClr val="FFFFFF"/>
            </a:solidFill>
            <a:prstDash val="dash"/>
            <a:round/>
            <a:headEnd len="lg" w="lg" type="none"/>
            <a:tailEnd len="lg" w="lg"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grpSp>
        <p:nvGrpSpPr>
          <p:cNvPr id="457" name="Shape 457"/>
          <p:cNvGrpSpPr/>
          <p:nvPr/>
        </p:nvGrpSpPr>
        <p:grpSpPr>
          <a:xfrm>
            <a:off x="1745103" y="311253"/>
            <a:ext cx="6245553" cy="3472002"/>
            <a:chOff x="787875" y="387450"/>
            <a:chExt cx="7279200" cy="3947700"/>
          </a:xfrm>
        </p:grpSpPr>
        <p:cxnSp>
          <p:nvCxnSpPr>
            <p:cNvPr id="458" name="Shape 458"/>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459" name="Shape 459"/>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pic>
        <p:nvPicPr>
          <p:cNvPr descr="noun_187294.png" id="460" name="Shape 460"/>
          <p:cNvPicPr preferRelativeResize="0"/>
          <p:nvPr/>
        </p:nvPicPr>
        <p:blipFill rotWithShape="1">
          <a:blip r:embed="rId3">
            <a:alphaModFix/>
          </a:blip>
          <a:srcRect b="0" l="4528" r="4528" t="0"/>
          <a:stretch/>
        </p:blipFill>
        <p:spPr>
          <a:xfrm>
            <a:off x="2038371" y="3920970"/>
            <a:ext cx="1039953" cy="1143536"/>
          </a:xfrm>
          <a:prstGeom prst="rect">
            <a:avLst/>
          </a:prstGeom>
          <a:noFill/>
          <a:ln>
            <a:noFill/>
          </a:ln>
        </p:spPr>
      </p:pic>
      <p:pic>
        <p:nvPicPr>
          <p:cNvPr descr="noun_11983.png" id="461" name="Shape 461"/>
          <p:cNvPicPr preferRelativeResize="0"/>
          <p:nvPr/>
        </p:nvPicPr>
        <p:blipFill>
          <a:blip r:embed="rId4">
            <a:alphaModFix/>
          </a:blip>
          <a:stretch>
            <a:fillRect/>
          </a:stretch>
        </p:blipFill>
        <p:spPr>
          <a:xfrm>
            <a:off x="4472233" y="3948046"/>
            <a:ext cx="990708" cy="1089383"/>
          </a:xfrm>
          <a:prstGeom prst="rect">
            <a:avLst/>
          </a:prstGeom>
          <a:noFill/>
          <a:ln>
            <a:noFill/>
          </a:ln>
        </p:spPr>
      </p:pic>
      <p:pic>
        <p:nvPicPr>
          <p:cNvPr descr="noun_858307.png" id="462" name="Shape 462"/>
          <p:cNvPicPr preferRelativeResize="0"/>
          <p:nvPr/>
        </p:nvPicPr>
        <p:blipFill rotWithShape="1">
          <a:blip r:embed="rId5">
            <a:alphaModFix/>
          </a:blip>
          <a:srcRect b="0" l="4528" r="4528" t="0"/>
          <a:stretch/>
        </p:blipFill>
        <p:spPr>
          <a:xfrm>
            <a:off x="6856850" y="3920982"/>
            <a:ext cx="1039952" cy="1143512"/>
          </a:xfrm>
          <a:prstGeom prst="rect">
            <a:avLst/>
          </a:prstGeom>
          <a:noFill/>
          <a:ln>
            <a:noFill/>
          </a:ln>
        </p:spPr>
      </p:pic>
      <p:sp>
        <p:nvSpPr>
          <p:cNvPr id="463" name="Shape 463"/>
          <p:cNvSpPr/>
          <p:nvPr/>
        </p:nvSpPr>
        <p:spPr>
          <a:xfrm>
            <a:off x="1774575" y="384889"/>
            <a:ext cx="6122150" cy="3324450"/>
          </a:xfrm>
          <a:custGeom>
            <a:pathLst>
              <a:path extrusionOk="0" h="132978" w="244886">
                <a:moveTo>
                  <a:pt x="0" y="125584"/>
                </a:moveTo>
                <a:cubicBezTo>
                  <a:pt x="4025" y="117614"/>
                  <a:pt x="14048" y="84095"/>
                  <a:pt x="24154" y="77769"/>
                </a:cubicBezTo>
                <a:cubicBezTo>
                  <a:pt x="34259" y="71443"/>
                  <a:pt x="46828" y="100115"/>
                  <a:pt x="60631" y="87628"/>
                </a:cubicBezTo>
                <a:cubicBezTo>
                  <a:pt x="74433" y="75140"/>
                  <a:pt x="91193" y="12619"/>
                  <a:pt x="106968" y="2843"/>
                </a:cubicBezTo>
                <a:cubicBezTo>
                  <a:pt x="122742" y="-6933"/>
                  <a:pt x="139445" y="10154"/>
                  <a:pt x="155276" y="28968"/>
                </a:cubicBezTo>
                <a:cubicBezTo>
                  <a:pt x="171106" y="47781"/>
                  <a:pt x="187016" y="98391"/>
                  <a:pt x="201951" y="115726"/>
                </a:cubicBezTo>
                <a:cubicBezTo>
                  <a:pt x="216886" y="133061"/>
                  <a:pt x="237730" y="130102"/>
                  <a:pt x="244886" y="132978"/>
                </a:cubicBezTo>
              </a:path>
            </a:pathLst>
          </a:custGeom>
          <a:noFill/>
          <a:ln cap="flat" cmpd="sng" w="38100">
            <a:solidFill>
              <a:srgbClr val="0000FF"/>
            </a:solidFill>
            <a:prstDash val="solid"/>
            <a:round/>
            <a:headEnd len="lg" w="lg" type="none"/>
            <a:tailEnd len="lg" w="lg" type="none"/>
          </a:ln>
        </p:spPr>
      </p:sp>
      <p:sp>
        <p:nvSpPr>
          <p:cNvPr id="464" name="Shape 464"/>
          <p:cNvSpPr txBox="1"/>
          <p:nvPr/>
        </p:nvSpPr>
        <p:spPr>
          <a:xfrm>
            <a:off x="6710375" y="724375"/>
            <a:ext cx="1464600" cy="7629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a:t>
            </a:r>
          </a:p>
        </p:txBody>
      </p:sp>
      <p:cxnSp>
        <p:nvCxnSpPr>
          <p:cNvPr id="465" name="Shape 465"/>
          <p:cNvCxnSpPr/>
          <p:nvPr/>
        </p:nvCxnSpPr>
        <p:spPr>
          <a:xfrm flipH="1">
            <a:off x="5370550" y="1076875"/>
            <a:ext cx="1284000" cy="410400"/>
          </a:xfrm>
          <a:prstGeom prst="straightConnector1">
            <a:avLst/>
          </a:prstGeom>
          <a:noFill/>
          <a:ln cap="flat" cmpd="sng" w="38100">
            <a:solidFill>
              <a:srgbClr val="FF0000"/>
            </a:solidFill>
            <a:prstDash val="solid"/>
            <a:round/>
            <a:headEnd len="lg" w="lg" type="none"/>
            <a:tailEnd len="lg" w="lg" type="triangle"/>
          </a:ln>
        </p:spPr>
      </p:cxnSp>
      <p:cxnSp>
        <p:nvCxnSpPr>
          <p:cNvPr id="466" name="Shape 466"/>
          <p:cNvCxnSpPr/>
          <p:nvPr/>
        </p:nvCxnSpPr>
        <p:spPr>
          <a:xfrm>
            <a:off x="3586200" y="253125"/>
            <a:ext cx="0" cy="3508500"/>
          </a:xfrm>
          <a:prstGeom prst="straightConnector1">
            <a:avLst/>
          </a:prstGeom>
          <a:noFill/>
          <a:ln cap="flat" cmpd="sng" w="28575">
            <a:solidFill>
              <a:srgbClr val="FFFFFF"/>
            </a:solidFill>
            <a:prstDash val="dash"/>
            <a:round/>
            <a:headEnd len="lg" w="lg" type="none"/>
            <a:tailEnd len="lg" w="lg" type="none"/>
          </a:ln>
        </p:spPr>
      </p:cxnSp>
      <p:cxnSp>
        <p:nvCxnSpPr>
          <p:cNvPr id="467" name="Shape 467"/>
          <p:cNvCxnSpPr/>
          <p:nvPr/>
        </p:nvCxnSpPr>
        <p:spPr>
          <a:xfrm>
            <a:off x="6136125" y="253125"/>
            <a:ext cx="0" cy="3508500"/>
          </a:xfrm>
          <a:prstGeom prst="straightConnector1">
            <a:avLst/>
          </a:prstGeom>
          <a:noFill/>
          <a:ln cap="flat" cmpd="sng" w="28575">
            <a:solidFill>
              <a:srgbClr val="FFFFFF"/>
            </a:solidFill>
            <a:prstDash val="dash"/>
            <a:round/>
            <a:headEnd len="lg" w="lg" type="none"/>
            <a:tailEnd len="lg" w="lg"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grpSp>
        <p:nvGrpSpPr>
          <p:cNvPr id="472" name="Shape 472"/>
          <p:cNvGrpSpPr/>
          <p:nvPr/>
        </p:nvGrpSpPr>
        <p:grpSpPr>
          <a:xfrm>
            <a:off x="1745103" y="311253"/>
            <a:ext cx="6245553" cy="3472002"/>
            <a:chOff x="787875" y="387450"/>
            <a:chExt cx="7279200" cy="3947700"/>
          </a:xfrm>
        </p:grpSpPr>
        <p:cxnSp>
          <p:nvCxnSpPr>
            <p:cNvPr id="473" name="Shape 473"/>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474" name="Shape 474"/>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pic>
        <p:nvPicPr>
          <p:cNvPr descr="noun_187294.png" id="475" name="Shape 475"/>
          <p:cNvPicPr preferRelativeResize="0"/>
          <p:nvPr/>
        </p:nvPicPr>
        <p:blipFill rotWithShape="1">
          <a:blip r:embed="rId3">
            <a:alphaModFix/>
          </a:blip>
          <a:srcRect b="0" l="4528" r="4528" t="0"/>
          <a:stretch/>
        </p:blipFill>
        <p:spPr>
          <a:xfrm>
            <a:off x="2038371" y="3920970"/>
            <a:ext cx="1039953" cy="1143536"/>
          </a:xfrm>
          <a:prstGeom prst="rect">
            <a:avLst/>
          </a:prstGeom>
          <a:noFill/>
          <a:ln>
            <a:noFill/>
          </a:ln>
        </p:spPr>
      </p:pic>
      <p:pic>
        <p:nvPicPr>
          <p:cNvPr descr="noun_11983.png" id="476" name="Shape 476"/>
          <p:cNvPicPr preferRelativeResize="0"/>
          <p:nvPr/>
        </p:nvPicPr>
        <p:blipFill>
          <a:blip r:embed="rId4">
            <a:alphaModFix/>
          </a:blip>
          <a:stretch>
            <a:fillRect/>
          </a:stretch>
        </p:blipFill>
        <p:spPr>
          <a:xfrm>
            <a:off x="4472233" y="3948046"/>
            <a:ext cx="990708" cy="1089383"/>
          </a:xfrm>
          <a:prstGeom prst="rect">
            <a:avLst/>
          </a:prstGeom>
          <a:noFill/>
          <a:ln>
            <a:noFill/>
          </a:ln>
        </p:spPr>
      </p:pic>
      <p:pic>
        <p:nvPicPr>
          <p:cNvPr descr="noun_858307.png" id="477" name="Shape 477"/>
          <p:cNvPicPr preferRelativeResize="0"/>
          <p:nvPr/>
        </p:nvPicPr>
        <p:blipFill rotWithShape="1">
          <a:blip r:embed="rId5">
            <a:alphaModFix/>
          </a:blip>
          <a:srcRect b="0" l="4528" r="4528" t="0"/>
          <a:stretch/>
        </p:blipFill>
        <p:spPr>
          <a:xfrm>
            <a:off x="6856850" y="3920982"/>
            <a:ext cx="1039952" cy="1143512"/>
          </a:xfrm>
          <a:prstGeom prst="rect">
            <a:avLst/>
          </a:prstGeom>
          <a:noFill/>
          <a:ln>
            <a:noFill/>
          </a:ln>
        </p:spPr>
      </p:pic>
      <p:sp>
        <p:nvSpPr>
          <p:cNvPr id="478" name="Shape 478"/>
          <p:cNvSpPr/>
          <p:nvPr/>
        </p:nvSpPr>
        <p:spPr>
          <a:xfrm>
            <a:off x="1774575" y="384889"/>
            <a:ext cx="6122150" cy="3324450"/>
          </a:xfrm>
          <a:custGeom>
            <a:pathLst>
              <a:path extrusionOk="0" h="132978" w="244886">
                <a:moveTo>
                  <a:pt x="0" y="125584"/>
                </a:moveTo>
                <a:cubicBezTo>
                  <a:pt x="4025" y="117614"/>
                  <a:pt x="14048" y="84095"/>
                  <a:pt x="24154" y="77769"/>
                </a:cubicBezTo>
                <a:cubicBezTo>
                  <a:pt x="34259" y="71443"/>
                  <a:pt x="46828" y="100115"/>
                  <a:pt x="60631" y="87628"/>
                </a:cubicBezTo>
                <a:cubicBezTo>
                  <a:pt x="74433" y="75140"/>
                  <a:pt x="91193" y="12619"/>
                  <a:pt x="106968" y="2843"/>
                </a:cubicBezTo>
                <a:cubicBezTo>
                  <a:pt x="122742" y="-6933"/>
                  <a:pt x="139445" y="10154"/>
                  <a:pt x="155276" y="28968"/>
                </a:cubicBezTo>
                <a:cubicBezTo>
                  <a:pt x="171106" y="47781"/>
                  <a:pt x="187016" y="98391"/>
                  <a:pt x="201951" y="115726"/>
                </a:cubicBezTo>
                <a:cubicBezTo>
                  <a:pt x="216886" y="133061"/>
                  <a:pt x="237730" y="130102"/>
                  <a:pt x="244886" y="132978"/>
                </a:cubicBezTo>
              </a:path>
            </a:pathLst>
          </a:custGeom>
          <a:noFill/>
          <a:ln cap="flat" cmpd="sng" w="38100">
            <a:solidFill>
              <a:srgbClr val="0000FF"/>
            </a:solidFill>
            <a:prstDash val="solid"/>
            <a:round/>
            <a:headEnd len="lg" w="lg" type="none"/>
            <a:tailEnd len="lg" w="lg" type="none"/>
          </a:ln>
        </p:spPr>
      </p:sp>
      <p:cxnSp>
        <p:nvCxnSpPr>
          <p:cNvPr id="479" name="Shape 479"/>
          <p:cNvCxnSpPr/>
          <p:nvPr/>
        </p:nvCxnSpPr>
        <p:spPr>
          <a:xfrm>
            <a:off x="6654550" y="316775"/>
            <a:ext cx="0" cy="3451800"/>
          </a:xfrm>
          <a:prstGeom prst="straightConnector1">
            <a:avLst/>
          </a:prstGeom>
          <a:noFill/>
          <a:ln cap="flat" cmpd="sng" w="28575">
            <a:solidFill>
              <a:srgbClr val="FFFFFF"/>
            </a:solidFill>
            <a:prstDash val="dash"/>
            <a:round/>
            <a:headEnd len="lg" w="lg" type="none"/>
            <a:tailEnd len="lg" w="lg"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grpSp>
        <p:nvGrpSpPr>
          <p:cNvPr id="484" name="Shape 484"/>
          <p:cNvGrpSpPr/>
          <p:nvPr/>
        </p:nvGrpSpPr>
        <p:grpSpPr>
          <a:xfrm>
            <a:off x="1745103" y="311253"/>
            <a:ext cx="6245553" cy="3472002"/>
            <a:chOff x="787875" y="387450"/>
            <a:chExt cx="7279200" cy="3947700"/>
          </a:xfrm>
        </p:grpSpPr>
        <p:cxnSp>
          <p:nvCxnSpPr>
            <p:cNvPr id="485" name="Shape 485"/>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486" name="Shape 486"/>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pic>
        <p:nvPicPr>
          <p:cNvPr descr="noun_187294.png" id="487" name="Shape 487"/>
          <p:cNvPicPr preferRelativeResize="0"/>
          <p:nvPr/>
        </p:nvPicPr>
        <p:blipFill rotWithShape="1">
          <a:blip r:embed="rId3">
            <a:alphaModFix/>
          </a:blip>
          <a:srcRect b="0" l="4528" r="4528" t="0"/>
          <a:stretch/>
        </p:blipFill>
        <p:spPr>
          <a:xfrm>
            <a:off x="2038371" y="3920970"/>
            <a:ext cx="1039953" cy="1143536"/>
          </a:xfrm>
          <a:prstGeom prst="rect">
            <a:avLst/>
          </a:prstGeom>
          <a:noFill/>
          <a:ln>
            <a:noFill/>
          </a:ln>
        </p:spPr>
      </p:pic>
      <p:pic>
        <p:nvPicPr>
          <p:cNvPr descr="noun_11983.png" id="488" name="Shape 488"/>
          <p:cNvPicPr preferRelativeResize="0"/>
          <p:nvPr/>
        </p:nvPicPr>
        <p:blipFill>
          <a:blip r:embed="rId4">
            <a:alphaModFix/>
          </a:blip>
          <a:stretch>
            <a:fillRect/>
          </a:stretch>
        </p:blipFill>
        <p:spPr>
          <a:xfrm>
            <a:off x="4472233" y="3948046"/>
            <a:ext cx="990708" cy="1089383"/>
          </a:xfrm>
          <a:prstGeom prst="rect">
            <a:avLst/>
          </a:prstGeom>
          <a:noFill/>
          <a:ln>
            <a:noFill/>
          </a:ln>
        </p:spPr>
      </p:pic>
      <p:pic>
        <p:nvPicPr>
          <p:cNvPr descr="noun_858307.png" id="489" name="Shape 489"/>
          <p:cNvPicPr preferRelativeResize="0"/>
          <p:nvPr/>
        </p:nvPicPr>
        <p:blipFill rotWithShape="1">
          <a:blip r:embed="rId5">
            <a:alphaModFix/>
          </a:blip>
          <a:srcRect b="0" l="4528" r="4528" t="0"/>
          <a:stretch/>
        </p:blipFill>
        <p:spPr>
          <a:xfrm>
            <a:off x="6856850" y="3920982"/>
            <a:ext cx="1039952" cy="1143512"/>
          </a:xfrm>
          <a:prstGeom prst="rect">
            <a:avLst/>
          </a:prstGeom>
          <a:noFill/>
          <a:ln>
            <a:noFill/>
          </a:ln>
        </p:spPr>
      </p:pic>
      <p:sp>
        <p:nvSpPr>
          <p:cNvPr id="490" name="Shape 490"/>
          <p:cNvSpPr/>
          <p:nvPr/>
        </p:nvSpPr>
        <p:spPr>
          <a:xfrm>
            <a:off x="1774575" y="384889"/>
            <a:ext cx="6122150" cy="3324450"/>
          </a:xfrm>
          <a:custGeom>
            <a:pathLst>
              <a:path extrusionOk="0" h="132978" w="244886">
                <a:moveTo>
                  <a:pt x="0" y="125584"/>
                </a:moveTo>
                <a:cubicBezTo>
                  <a:pt x="4025" y="117614"/>
                  <a:pt x="14048" y="84095"/>
                  <a:pt x="24154" y="77769"/>
                </a:cubicBezTo>
                <a:cubicBezTo>
                  <a:pt x="34259" y="71443"/>
                  <a:pt x="46828" y="100115"/>
                  <a:pt x="60631" y="87628"/>
                </a:cubicBezTo>
                <a:cubicBezTo>
                  <a:pt x="74433" y="75140"/>
                  <a:pt x="91193" y="12619"/>
                  <a:pt x="106968" y="2843"/>
                </a:cubicBezTo>
                <a:cubicBezTo>
                  <a:pt x="122742" y="-6933"/>
                  <a:pt x="139445" y="10154"/>
                  <a:pt x="155276" y="28968"/>
                </a:cubicBezTo>
                <a:cubicBezTo>
                  <a:pt x="171106" y="47781"/>
                  <a:pt x="187016" y="98391"/>
                  <a:pt x="201951" y="115726"/>
                </a:cubicBezTo>
                <a:cubicBezTo>
                  <a:pt x="216886" y="133061"/>
                  <a:pt x="237730" y="130102"/>
                  <a:pt x="244886" y="132978"/>
                </a:cubicBezTo>
              </a:path>
            </a:pathLst>
          </a:custGeom>
          <a:noFill/>
          <a:ln cap="flat" cmpd="sng" w="38100">
            <a:solidFill>
              <a:srgbClr val="0000FF"/>
            </a:solidFill>
            <a:prstDash val="solid"/>
            <a:round/>
            <a:headEnd len="lg" w="lg" type="none"/>
            <a:tailEnd len="lg" w="lg" type="none"/>
          </a:ln>
        </p:spPr>
      </p:sp>
      <p:sp>
        <p:nvSpPr>
          <p:cNvPr id="491" name="Shape 491"/>
          <p:cNvSpPr txBox="1"/>
          <p:nvPr/>
        </p:nvSpPr>
        <p:spPr>
          <a:xfrm>
            <a:off x="7723525" y="837900"/>
            <a:ext cx="990600" cy="581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Love</a:t>
            </a:r>
          </a:p>
        </p:txBody>
      </p:sp>
      <p:cxnSp>
        <p:nvCxnSpPr>
          <p:cNvPr id="492" name="Shape 492"/>
          <p:cNvCxnSpPr/>
          <p:nvPr/>
        </p:nvCxnSpPr>
        <p:spPr>
          <a:xfrm flipH="1">
            <a:off x="7346375" y="1419300"/>
            <a:ext cx="635700" cy="931200"/>
          </a:xfrm>
          <a:prstGeom prst="straightConnector1">
            <a:avLst/>
          </a:prstGeom>
          <a:noFill/>
          <a:ln cap="flat" cmpd="sng" w="38100">
            <a:solidFill>
              <a:srgbClr val="FF0000"/>
            </a:solidFill>
            <a:prstDash val="solid"/>
            <a:round/>
            <a:headEnd len="lg" w="lg" type="none"/>
            <a:tailEnd len="lg" w="lg" type="triangle"/>
          </a:ln>
        </p:spPr>
      </p:cxnSp>
      <p:cxnSp>
        <p:nvCxnSpPr>
          <p:cNvPr id="493" name="Shape 493"/>
          <p:cNvCxnSpPr/>
          <p:nvPr/>
        </p:nvCxnSpPr>
        <p:spPr>
          <a:xfrm>
            <a:off x="6654550" y="316775"/>
            <a:ext cx="0" cy="3451800"/>
          </a:xfrm>
          <a:prstGeom prst="straightConnector1">
            <a:avLst/>
          </a:prstGeom>
          <a:noFill/>
          <a:ln cap="flat" cmpd="sng" w="28575">
            <a:solidFill>
              <a:srgbClr val="FFFFFF"/>
            </a:solidFill>
            <a:prstDash val="dash"/>
            <a:round/>
            <a:headEnd len="lg" w="lg" type="none"/>
            <a:tailEnd len="lg" w="lg"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Self Evaluation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descr="Screen Shot 2017-07-07 at 2.13.44 PM.png" id="71" name="Shape 71"/>
          <p:cNvPicPr preferRelativeResize="0"/>
          <p:nvPr/>
        </p:nvPicPr>
        <p:blipFill>
          <a:blip r:embed="rId3">
            <a:alphaModFix/>
          </a:blip>
          <a:stretch>
            <a:fillRect/>
          </a:stretch>
        </p:blipFill>
        <p:spPr>
          <a:xfrm>
            <a:off x="2672062" y="152400"/>
            <a:ext cx="3799881" cy="483869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grpSp>
        <p:nvGrpSpPr>
          <p:cNvPr id="503" name="Shape 503"/>
          <p:cNvGrpSpPr/>
          <p:nvPr/>
        </p:nvGrpSpPr>
        <p:grpSpPr>
          <a:xfrm>
            <a:off x="1745103" y="311256"/>
            <a:ext cx="6245553" cy="4159296"/>
            <a:chOff x="787875" y="387450"/>
            <a:chExt cx="7279200" cy="3947700"/>
          </a:xfrm>
        </p:grpSpPr>
        <p:cxnSp>
          <p:nvCxnSpPr>
            <p:cNvPr id="504" name="Shape 504"/>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505" name="Shape 505"/>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pic>
        <p:nvPicPr>
          <p:cNvPr descr="noun_187294.png" id="506" name="Shape 506"/>
          <p:cNvPicPr preferRelativeResize="0"/>
          <p:nvPr/>
        </p:nvPicPr>
        <p:blipFill rotWithShape="1">
          <a:blip r:embed="rId3">
            <a:alphaModFix/>
          </a:blip>
          <a:srcRect b="0" l="4528" r="4528" t="0"/>
          <a:stretch/>
        </p:blipFill>
        <p:spPr>
          <a:xfrm>
            <a:off x="584196" y="3303589"/>
            <a:ext cx="1039952" cy="1143536"/>
          </a:xfrm>
          <a:prstGeom prst="rect">
            <a:avLst/>
          </a:prstGeom>
          <a:noFill/>
          <a:ln>
            <a:noFill/>
          </a:ln>
        </p:spPr>
      </p:pic>
      <p:pic>
        <p:nvPicPr>
          <p:cNvPr descr="noun_11983.png" id="507" name="Shape 507"/>
          <p:cNvPicPr preferRelativeResize="0"/>
          <p:nvPr/>
        </p:nvPicPr>
        <p:blipFill>
          <a:blip r:embed="rId4">
            <a:alphaModFix/>
          </a:blip>
          <a:stretch>
            <a:fillRect/>
          </a:stretch>
        </p:blipFill>
        <p:spPr>
          <a:xfrm>
            <a:off x="608819" y="1846210"/>
            <a:ext cx="990708" cy="1089384"/>
          </a:xfrm>
          <a:prstGeom prst="rect">
            <a:avLst/>
          </a:prstGeom>
          <a:noFill/>
          <a:ln>
            <a:noFill/>
          </a:ln>
        </p:spPr>
      </p:pic>
      <p:pic>
        <p:nvPicPr>
          <p:cNvPr descr="noun_858307.png" id="508" name="Shape 508"/>
          <p:cNvPicPr preferRelativeResize="0"/>
          <p:nvPr/>
        </p:nvPicPr>
        <p:blipFill rotWithShape="1">
          <a:blip r:embed="rId5">
            <a:alphaModFix/>
          </a:blip>
          <a:srcRect b="0" l="4528" r="4528" t="0"/>
          <a:stretch/>
        </p:blipFill>
        <p:spPr>
          <a:xfrm>
            <a:off x="584199" y="442250"/>
            <a:ext cx="1039953" cy="1143513"/>
          </a:xfrm>
          <a:prstGeom prst="rect">
            <a:avLst/>
          </a:prstGeom>
          <a:noFill/>
          <a:ln>
            <a:noFill/>
          </a:ln>
        </p:spPr>
      </p:pic>
      <p:sp>
        <p:nvSpPr>
          <p:cNvPr id="509" name="Shape 509"/>
          <p:cNvSpPr txBox="1"/>
          <p:nvPr/>
        </p:nvSpPr>
        <p:spPr>
          <a:xfrm>
            <a:off x="6162975"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Frontend Code</a:t>
            </a:r>
          </a:p>
        </p:txBody>
      </p:sp>
      <p:sp>
        <p:nvSpPr>
          <p:cNvPr id="510" name="Shape 510"/>
          <p:cNvSpPr txBox="1"/>
          <p:nvPr/>
        </p:nvSpPr>
        <p:spPr>
          <a:xfrm>
            <a:off x="4063000"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Server Code</a:t>
            </a:r>
          </a:p>
        </p:txBody>
      </p:sp>
      <p:sp>
        <p:nvSpPr>
          <p:cNvPr id="511" name="Shape 511"/>
          <p:cNvSpPr txBox="1"/>
          <p:nvPr/>
        </p:nvSpPr>
        <p:spPr>
          <a:xfrm>
            <a:off x="1963025"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Servers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grpSp>
        <p:nvGrpSpPr>
          <p:cNvPr id="516" name="Shape 516"/>
          <p:cNvGrpSpPr/>
          <p:nvPr/>
        </p:nvGrpSpPr>
        <p:grpSpPr>
          <a:xfrm>
            <a:off x="1745103" y="311256"/>
            <a:ext cx="6245553" cy="4159296"/>
            <a:chOff x="787875" y="387450"/>
            <a:chExt cx="7279200" cy="3947700"/>
          </a:xfrm>
        </p:grpSpPr>
        <p:cxnSp>
          <p:nvCxnSpPr>
            <p:cNvPr id="517" name="Shape 517"/>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518" name="Shape 518"/>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sp>
        <p:nvSpPr>
          <p:cNvPr id="519" name="Shape 519"/>
          <p:cNvSpPr txBox="1"/>
          <p:nvPr/>
        </p:nvSpPr>
        <p:spPr>
          <a:xfrm>
            <a:off x="6162975"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Frontend Code</a:t>
            </a:r>
          </a:p>
        </p:txBody>
      </p:sp>
      <p:grpSp>
        <p:nvGrpSpPr>
          <p:cNvPr id="520" name="Shape 520"/>
          <p:cNvGrpSpPr/>
          <p:nvPr/>
        </p:nvGrpSpPr>
        <p:grpSpPr>
          <a:xfrm>
            <a:off x="2191925" y="3536475"/>
            <a:ext cx="1003200" cy="162600"/>
            <a:chOff x="3158675" y="2191625"/>
            <a:chExt cx="1003200" cy="162600"/>
          </a:xfrm>
        </p:grpSpPr>
        <p:cxnSp>
          <p:nvCxnSpPr>
            <p:cNvPr id="521" name="Shape 521"/>
            <p:cNvCxnSpPr/>
            <p:nvPr/>
          </p:nvCxnSpPr>
          <p:spPr>
            <a:xfrm>
              <a:off x="3158675" y="2262275"/>
              <a:ext cx="1003200" cy="21300"/>
            </a:xfrm>
            <a:prstGeom prst="straightConnector1">
              <a:avLst/>
            </a:prstGeom>
            <a:noFill/>
            <a:ln cap="flat" cmpd="sng" w="38100">
              <a:solidFill>
                <a:schemeClr val="dk1"/>
              </a:solidFill>
              <a:prstDash val="solid"/>
              <a:round/>
              <a:headEnd len="lg" w="lg" type="none"/>
              <a:tailEnd len="lg" w="lg" type="none"/>
            </a:ln>
          </p:spPr>
        </p:cxnSp>
        <p:sp>
          <p:nvSpPr>
            <p:cNvPr id="522" name="Shape 522"/>
            <p:cNvSpPr/>
            <p:nvPr/>
          </p:nvSpPr>
          <p:spPr>
            <a:xfrm>
              <a:off x="3578975" y="2191625"/>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523" name="Shape 523"/>
          <p:cNvGrpSpPr/>
          <p:nvPr/>
        </p:nvGrpSpPr>
        <p:grpSpPr>
          <a:xfrm>
            <a:off x="4291900" y="2490437"/>
            <a:ext cx="1003200" cy="162600"/>
            <a:chOff x="3158675" y="2191625"/>
            <a:chExt cx="1003200" cy="162600"/>
          </a:xfrm>
        </p:grpSpPr>
        <p:cxnSp>
          <p:nvCxnSpPr>
            <p:cNvPr id="524" name="Shape 524"/>
            <p:cNvCxnSpPr/>
            <p:nvPr/>
          </p:nvCxnSpPr>
          <p:spPr>
            <a:xfrm>
              <a:off x="3158675" y="2262275"/>
              <a:ext cx="1003200" cy="21300"/>
            </a:xfrm>
            <a:prstGeom prst="straightConnector1">
              <a:avLst/>
            </a:prstGeom>
            <a:noFill/>
            <a:ln cap="flat" cmpd="sng" w="38100">
              <a:solidFill>
                <a:schemeClr val="dk1"/>
              </a:solidFill>
              <a:prstDash val="solid"/>
              <a:round/>
              <a:headEnd len="lg" w="lg" type="none"/>
              <a:tailEnd len="lg" w="lg" type="none"/>
            </a:ln>
          </p:spPr>
        </p:cxnSp>
        <p:sp>
          <p:nvSpPr>
            <p:cNvPr id="525" name="Shape 525"/>
            <p:cNvSpPr/>
            <p:nvPr/>
          </p:nvSpPr>
          <p:spPr>
            <a:xfrm>
              <a:off x="3578975" y="2191625"/>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526" name="Shape 526"/>
          <p:cNvGrpSpPr/>
          <p:nvPr/>
        </p:nvGrpSpPr>
        <p:grpSpPr>
          <a:xfrm>
            <a:off x="6346450" y="1846200"/>
            <a:ext cx="1003200" cy="162600"/>
            <a:chOff x="3158675" y="2191625"/>
            <a:chExt cx="1003200" cy="162600"/>
          </a:xfrm>
        </p:grpSpPr>
        <p:cxnSp>
          <p:nvCxnSpPr>
            <p:cNvPr id="527" name="Shape 527"/>
            <p:cNvCxnSpPr/>
            <p:nvPr/>
          </p:nvCxnSpPr>
          <p:spPr>
            <a:xfrm>
              <a:off x="3158675" y="2262275"/>
              <a:ext cx="1003200" cy="21300"/>
            </a:xfrm>
            <a:prstGeom prst="straightConnector1">
              <a:avLst/>
            </a:prstGeom>
            <a:noFill/>
            <a:ln cap="flat" cmpd="sng" w="38100">
              <a:solidFill>
                <a:schemeClr val="dk1"/>
              </a:solidFill>
              <a:prstDash val="solid"/>
              <a:round/>
              <a:headEnd len="lg" w="lg" type="none"/>
              <a:tailEnd len="lg" w="lg" type="none"/>
            </a:ln>
          </p:spPr>
        </p:cxnSp>
        <p:sp>
          <p:nvSpPr>
            <p:cNvPr id="528" name="Shape 528"/>
            <p:cNvSpPr/>
            <p:nvPr/>
          </p:nvSpPr>
          <p:spPr>
            <a:xfrm>
              <a:off x="3578975" y="2191625"/>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sp>
        <p:nvSpPr>
          <p:cNvPr id="529" name="Shape 529"/>
          <p:cNvSpPr txBox="1"/>
          <p:nvPr/>
        </p:nvSpPr>
        <p:spPr>
          <a:xfrm>
            <a:off x="4063000"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Server Code</a:t>
            </a:r>
          </a:p>
        </p:txBody>
      </p:sp>
      <p:sp>
        <p:nvSpPr>
          <p:cNvPr id="530" name="Shape 530"/>
          <p:cNvSpPr txBox="1"/>
          <p:nvPr/>
        </p:nvSpPr>
        <p:spPr>
          <a:xfrm>
            <a:off x="1963025"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Servers</a:t>
            </a:r>
          </a:p>
        </p:txBody>
      </p:sp>
      <p:pic>
        <p:nvPicPr>
          <p:cNvPr descr="noun_187294.png" id="531" name="Shape 531"/>
          <p:cNvPicPr preferRelativeResize="0"/>
          <p:nvPr/>
        </p:nvPicPr>
        <p:blipFill rotWithShape="1">
          <a:blip r:embed="rId3">
            <a:alphaModFix/>
          </a:blip>
          <a:srcRect b="0" l="4528" r="4528" t="0"/>
          <a:stretch/>
        </p:blipFill>
        <p:spPr>
          <a:xfrm>
            <a:off x="584196" y="3303589"/>
            <a:ext cx="1039952" cy="1143536"/>
          </a:xfrm>
          <a:prstGeom prst="rect">
            <a:avLst/>
          </a:prstGeom>
          <a:noFill/>
          <a:ln>
            <a:noFill/>
          </a:ln>
        </p:spPr>
      </p:pic>
      <p:pic>
        <p:nvPicPr>
          <p:cNvPr descr="noun_11983.png" id="532" name="Shape 532"/>
          <p:cNvPicPr preferRelativeResize="0"/>
          <p:nvPr/>
        </p:nvPicPr>
        <p:blipFill>
          <a:blip r:embed="rId4">
            <a:alphaModFix/>
          </a:blip>
          <a:stretch>
            <a:fillRect/>
          </a:stretch>
        </p:blipFill>
        <p:spPr>
          <a:xfrm>
            <a:off x="608819" y="1846210"/>
            <a:ext cx="990708" cy="1089384"/>
          </a:xfrm>
          <a:prstGeom prst="rect">
            <a:avLst/>
          </a:prstGeom>
          <a:noFill/>
          <a:ln>
            <a:noFill/>
          </a:ln>
        </p:spPr>
      </p:pic>
      <p:pic>
        <p:nvPicPr>
          <p:cNvPr descr="noun_858307.png" id="533" name="Shape 533"/>
          <p:cNvPicPr preferRelativeResize="0"/>
          <p:nvPr/>
        </p:nvPicPr>
        <p:blipFill rotWithShape="1">
          <a:blip r:embed="rId5">
            <a:alphaModFix/>
          </a:blip>
          <a:srcRect b="0" l="4528" r="4528" t="0"/>
          <a:stretch/>
        </p:blipFill>
        <p:spPr>
          <a:xfrm>
            <a:off x="584199" y="442250"/>
            <a:ext cx="1039953" cy="11435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grpSp>
        <p:nvGrpSpPr>
          <p:cNvPr id="538" name="Shape 538"/>
          <p:cNvGrpSpPr/>
          <p:nvPr/>
        </p:nvGrpSpPr>
        <p:grpSpPr>
          <a:xfrm>
            <a:off x="1745103" y="311256"/>
            <a:ext cx="6245553" cy="4159296"/>
            <a:chOff x="787875" y="387450"/>
            <a:chExt cx="7279200" cy="3947700"/>
          </a:xfrm>
        </p:grpSpPr>
        <p:cxnSp>
          <p:nvCxnSpPr>
            <p:cNvPr id="539" name="Shape 539"/>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540" name="Shape 540"/>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sp>
        <p:nvSpPr>
          <p:cNvPr id="541" name="Shape 541"/>
          <p:cNvSpPr txBox="1"/>
          <p:nvPr/>
        </p:nvSpPr>
        <p:spPr>
          <a:xfrm>
            <a:off x="6162975"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Frontend Code</a:t>
            </a:r>
          </a:p>
        </p:txBody>
      </p:sp>
      <p:grpSp>
        <p:nvGrpSpPr>
          <p:cNvPr id="542" name="Shape 542"/>
          <p:cNvGrpSpPr/>
          <p:nvPr/>
        </p:nvGrpSpPr>
        <p:grpSpPr>
          <a:xfrm>
            <a:off x="2191925" y="2490450"/>
            <a:ext cx="1003200" cy="162600"/>
            <a:chOff x="3158675" y="2191625"/>
            <a:chExt cx="1003200" cy="162600"/>
          </a:xfrm>
        </p:grpSpPr>
        <p:cxnSp>
          <p:nvCxnSpPr>
            <p:cNvPr id="543" name="Shape 543"/>
            <p:cNvCxnSpPr/>
            <p:nvPr/>
          </p:nvCxnSpPr>
          <p:spPr>
            <a:xfrm>
              <a:off x="3158675" y="2262275"/>
              <a:ext cx="1003200" cy="21300"/>
            </a:xfrm>
            <a:prstGeom prst="straightConnector1">
              <a:avLst/>
            </a:prstGeom>
            <a:noFill/>
            <a:ln cap="flat" cmpd="sng" w="38100">
              <a:solidFill>
                <a:schemeClr val="dk1"/>
              </a:solidFill>
              <a:prstDash val="solid"/>
              <a:round/>
              <a:headEnd len="lg" w="lg" type="none"/>
              <a:tailEnd len="lg" w="lg" type="none"/>
            </a:ln>
          </p:spPr>
        </p:cxnSp>
        <p:sp>
          <p:nvSpPr>
            <p:cNvPr id="544" name="Shape 544"/>
            <p:cNvSpPr/>
            <p:nvPr/>
          </p:nvSpPr>
          <p:spPr>
            <a:xfrm>
              <a:off x="3578975" y="2191625"/>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545" name="Shape 545"/>
          <p:cNvGrpSpPr/>
          <p:nvPr/>
        </p:nvGrpSpPr>
        <p:grpSpPr>
          <a:xfrm>
            <a:off x="4291900" y="932712"/>
            <a:ext cx="1003200" cy="162600"/>
            <a:chOff x="3158675" y="2191625"/>
            <a:chExt cx="1003200" cy="162600"/>
          </a:xfrm>
        </p:grpSpPr>
        <p:cxnSp>
          <p:nvCxnSpPr>
            <p:cNvPr id="546" name="Shape 546"/>
            <p:cNvCxnSpPr/>
            <p:nvPr/>
          </p:nvCxnSpPr>
          <p:spPr>
            <a:xfrm>
              <a:off x="3158675" y="2262275"/>
              <a:ext cx="1003200" cy="21300"/>
            </a:xfrm>
            <a:prstGeom prst="straightConnector1">
              <a:avLst/>
            </a:prstGeom>
            <a:noFill/>
            <a:ln cap="flat" cmpd="sng" w="38100">
              <a:solidFill>
                <a:schemeClr val="dk1"/>
              </a:solidFill>
              <a:prstDash val="solid"/>
              <a:round/>
              <a:headEnd len="lg" w="lg" type="none"/>
              <a:tailEnd len="lg" w="lg" type="none"/>
            </a:ln>
          </p:spPr>
        </p:cxnSp>
        <p:sp>
          <p:nvSpPr>
            <p:cNvPr id="547" name="Shape 547"/>
            <p:cNvSpPr/>
            <p:nvPr/>
          </p:nvSpPr>
          <p:spPr>
            <a:xfrm>
              <a:off x="3578975" y="2191625"/>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548" name="Shape 548"/>
          <p:cNvGrpSpPr/>
          <p:nvPr/>
        </p:nvGrpSpPr>
        <p:grpSpPr>
          <a:xfrm>
            <a:off x="6391875" y="2725475"/>
            <a:ext cx="1003200" cy="162600"/>
            <a:chOff x="3158675" y="2191625"/>
            <a:chExt cx="1003200" cy="162600"/>
          </a:xfrm>
        </p:grpSpPr>
        <p:cxnSp>
          <p:nvCxnSpPr>
            <p:cNvPr id="549" name="Shape 549"/>
            <p:cNvCxnSpPr/>
            <p:nvPr/>
          </p:nvCxnSpPr>
          <p:spPr>
            <a:xfrm>
              <a:off x="3158675" y="2262275"/>
              <a:ext cx="1003200" cy="21300"/>
            </a:xfrm>
            <a:prstGeom prst="straightConnector1">
              <a:avLst/>
            </a:prstGeom>
            <a:noFill/>
            <a:ln cap="flat" cmpd="sng" w="38100">
              <a:solidFill>
                <a:schemeClr val="dk1"/>
              </a:solidFill>
              <a:prstDash val="solid"/>
              <a:round/>
              <a:headEnd len="lg" w="lg" type="none"/>
              <a:tailEnd len="lg" w="lg" type="none"/>
            </a:ln>
          </p:spPr>
        </p:cxnSp>
        <p:sp>
          <p:nvSpPr>
            <p:cNvPr id="550" name="Shape 550"/>
            <p:cNvSpPr/>
            <p:nvPr/>
          </p:nvSpPr>
          <p:spPr>
            <a:xfrm>
              <a:off x="3578975" y="2191625"/>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sp>
        <p:nvSpPr>
          <p:cNvPr id="551" name="Shape 551"/>
          <p:cNvSpPr txBox="1"/>
          <p:nvPr/>
        </p:nvSpPr>
        <p:spPr>
          <a:xfrm>
            <a:off x="4063000"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Server Code</a:t>
            </a:r>
          </a:p>
        </p:txBody>
      </p:sp>
      <p:sp>
        <p:nvSpPr>
          <p:cNvPr id="552" name="Shape 552"/>
          <p:cNvSpPr txBox="1"/>
          <p:nvPr/>
        </p:nvSpPr>
        <p:spPr>
          <a:xfrm>
            <a:off x="1963025"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Servers</a:t>
            </a:r>
          </a:p>
        </p:txBody>
      </p:sp>
      <p:pic>
        <p:nvPicPr>
          <p:cNvPr descr="noun_187294.png" id="553" name="Shape 553"/>
          <p:cNvPicPr preferRelativeResize="0"/>
          <p:nvPr/>
        </p:nvPicPr>
        <p:blipFill rotWithShape="1">
          <a:blip r:embed="rId3">
            <a:alphaModFix/>
          </a:blip>
          <a:srcRect b="0" l="4528" r="4528" t="0"/>
          <a:stretch/>
        </p:blipFill>
        <p:spPr>
          <a:xfrm>
            <a:off x="584196" y="3303589"/>
            <a:ext cx="1039952" cy="1143536"/>
          </a:xfrm>
          <a:prstGeom prst="rect">
            <a:avLst/>
          </a:prstGeom>
          <a:noFill/>
          <a:ln>
            <a:noFill/>
          </a:ln>
        </p:spPr>
      </p:pic>
      <p:pic>
        <p:nvPicPr>
          <p:cNvPr descr="noun_11983.png" id="554" name="Shape 554"/>
          <p:cNvPicPr preferRelativeResize="0"/>
          <p:nvPr/>
        </p:nvPicPr>
        <p:blipFill>
          <a:blip r:embed="rId4">
            <a:alphaModFix/>
          </a:blip>
          <a:stretch>
            <a:fillRect/>
          </a:stretch>
        </p:blipFill>
        <p:spPr>
          <a:xfrm>
            <a:off x="608819" y="1846210"/>
            <a:ext cx="990708" cy="1089384"/>
          </a:xfrm>
          <a:prstGeom prst="rect">
            <a:avLst/>
          </a:prstGeom>
          <a:noFill/>
          <a:ln>
            <a:noFill/>
          </a:ln>
        </p:spPr>
      </p:pic>
      <p:pic>
        <p:nvPicPr>
          <p:cNvPr descr="noun_858307.png" id="555" name="Shape 555"/>
          <p:cNvPicPr preferRelativeResize="0"/>
          <p:nvPr/>
        </p:nvPicPr>
        <p:blipFill rotWithShape="1">
          <a:blip r:embed="rId5">
            <a:alphaModFix/>
          </a:blip>
          <a:srcRect b="0" l="4528" r="4528" t="0"/>
          <a:stretch/>
        </p:blipFill>
        <p:spPr>
          <a:xfrm>
            <a:off x="584199" y="442250"/>
            <a:ext cx="1039953" cy="114351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grpSp>
        <p:nvGrpSpPr>
          <p:cNvPr id="560" name="Shape 560"/>
          <p:cNvGrpSpPr/>
          <p:nvPr/>
        </p:nvGrpSpPr>
        <p:grpSpPr>
          <a:xfrm>
            <a:off x="1745103" y="311256"/>
            <a:ext cx="6245553" cy="4159296"/>
            <a:chOff x="787875" y="387450"/>
            <a:chExt cx="7279200" cy="3947700"/>
          </a:xfrm>
        </p:grpSpPr>
        <p:cxnSp>
          <p:nvCxnSpPr>
            <p:cNvPr id="561" name="Shape 561"/>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562" name="Shape 562"/>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sp>
        <p:nvSpPr>
          <p:cNvPr id="563" name="Shape 563"/>
          <p:cNvSpPr txBox="1"/>
          <p:nvPr/>
        </p:nvSpPr>
        <p:spPr>
          <a:xfrm>
            <a:off x="6162975"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Frontend Code</a:t>
            </a:r>
          </a:p>
        </p:txBody>
      </p:sp>
      <p:grpSp>
        <p:nvGrpSpPr>
          <p:cNvPr id="564" name="Shape 564"/>
          <p:cNvGrpSpPr/>
          <p:nvPr/>
        </p:nvGrpSpPr>
        <p:grpSpPr>
          <a:xfrm>
            <a:off x="2191925" y="932700"/>
            <a:ext cx="1003200" cy="162600"/>
            <a:chOff x="3158675" y="2191625"/>
            <a:chExt cx="1003200" cy="162600"/>
          </a:xfrm>
        </p:grpSpPr>
        <p:cxnSp>
          <p:nvCxnSpPr>
            <p:cNvPr id="565" name="Shape 565"/>
            <p:cNvCxnSpPr/>
            <p:nvPr/>
          </p:nvCxnSpPr>
          <p:spPr>
            <a:xfrm>
              <a:off x="3158675" y="2262275"/>
              <a:ext cx="1003200" cy="21300"/>
            </a:xfrm>
            <a:prstGeom prst="straightConnector1">
              <a:avLst/>
            </a:prstGeom>
            <a:noFill/>
            <a:ln cap="flat" cmpd="sng" w="38100">
              <a:solidFill>
                <a:schemeClr val="dk1"/>
              </a:solidFill>
              <a:prstDash val="solid"/>
              <a:round/>
              <a:headEnd len="lg" w="lg" type="none"/>
              <a:tailEnd len="lg" w="lg" type="none"/>
            </a:ln>
          </p:spPr>
        </p:cxnSp>
        <p:sp>
          <p:nvSpPr>
            <p:cNvPr id="566" name="Shape 566"/>
            <p:cNvSpPr/>
            <p:nvPr/>
          </p:nvSpPr>
          <p:spPr>
            <a:xfrm>
              <a:off x="3578975" y="2191625"/>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567" name="Shape 567"/>
          <p:cNvGrpSpPr/>
          <p:nvPr/>
        </p:nvGrpSpPr>
        <p:grpSpPr>
          <a:xfrm>
            <a:off x="4291900" y="932712"/>
            <a:ext cx="1003200" cy="162600"/>
            <a:chOff x="3158675" y="2191625"/>
            <a:chExt cx="1003200" cy="162600"/>
          </a:xfrm>
        </p:grpSpPr>
        <p:cxnSp>
          <p:nvCxnSpPr>
            <p:cNvPr id="568" name="Shape 568"/>
            <p:cNvCxnSpPr/>
            <p:nvPr/>
          </p:nvCxnSpPr>
          <p:spPr>
            <a:xfrm>
              <a:off x="3158675" y="2262275"/>
              <a:ext cx="1003200" cy="21300"/>
            </a:xfrm>
            <a:prstGeom prst="straightConnector1">
              <a:avLst/>
            </a:prstGeom>
            <a:noFill/>
            <a:ln cap="flat" cmpd="sng" w="38100">
              <a:solidFill>
                <a:schemeClr val="dk1"/>
              </a:solidFill>
              <a:prstDash val="solid"/>
              <a:round/>
              <a:headEnd len="lg" w="lg" type="none"/>
              <a:tailEnd len="lg" w="lg" type="none"/>
            </a:ln>
          </p:spPr>
        </p:cxnSp>
        <p:sp>
          <p:nvSpPr>
            <p:cNvPr id="569" name="Shape 569"/>
            <p:cNvSpPr/>
            <p:nvPr/>
          </p:nvSpPr>
          <p:spPr>
            <a:xfrm>
              <a:off x="3578975" y="2191625"/>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570" name="Shape 570"/>
          <p:cNvGrpSpPr/>
          <p:nvPr/>
        </p:nvGrpSpPr>
        <p:grpSpPr>
          <a:xfrm>
            <a:off x="6391875" y="932725"/>
            <a:ext cx="1003200" cy="162600"/>
            <a:chOff x="3158675" y="2191625"/>
            <a:chExt cx="1003200" cy="162600"/>
          </a:xfrm>
        </p:grpSpPr>
        <p:cxnSp>
          <p:nvCxnSpPr>
            <p:cNvPr id="571" name="Shape 571"/>
            <p:cNvCxnSpPr/>
            <p:nvPr/>
          </p:nvCxnSpPr>
          <p:spPr>
            <a:xfrm>
              <a:off x="3158675" y="2262275"/>
              <a:ext cx="1003200" cy="21300"/>
            </a:xfrm>
            <a:prstGeom prst="straightConnector1">
              <a:avLst/>
            </a:prstGeom>
            <a:noFill/>
            <a:ln cap="flat" cmpd="sng" w="38100">
              <a:solidFill>
                <a:schemeClr val="dk1"/>
              </a:solidFill>
              <a:prstDash val="solid"/>
              <a:round/>
              <a:headEnd len="lg" w="lg" type="none"/>
              <a:tailEnd len="lg" w="lg" type="none"/>
            </a:ln>
          </p:spPr>
        </p:cxnSp>
        <p:sp>
          <p:nvSpPr>
            <p:cNvPr id="572" name="Shape 572"/>
            <p:cNvSpPr/>
            <p:nvPr/>
          </p:nvSpPr>
          <p:spPr>
            <a:xfrm>
              <a:off x="3578975" y="2191625"/>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sp>
        <p:nvSpPr>
          <p:cNvPr id="573" name="Shape 573"/>
          <p:cNvSpPr txBox="1"/>
          <p:nvPr/>
        </p:nvSpPr>
        <p:spPr>
          <a:xfrm>
            <a:off x="4063000"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Server Code</a:t>
            </a:r>
          </a:p>
        </p:txBody>
      </p:sp>
      <p:sp>
        <p:nvSpPr>
          <p:cNvPr id="574" name="Shape 574"/>
          <p:cNvSpPr txBox="1"/>
          <p:nvPr/>
        </p:nvSpPr>
        <p:spPr>
          <a:xfrm>
            <a:off x="1963025" y="4470550"/>
            <a:ext cx="1461000" cy="370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Servers</a:t>
            </a:r>
          </a:p>
        </p:txBody>
      </p:sp>
      <p:pic>
        <p:nvPicPr>
          <p:cNvPr descr="noun_187294.png" id="575" name="Shape 575"/>
          <p:cNvPicPr preferRelativeResize="0"/>
          <p:nvPr/>
        </p:nvPicPr>
        <p:blipFill rotWithShape="1">
          <a:blip r:embed="rId3">
            <a:alphaModFix/>
          </a:blip>
          <a:srcRect b="0" l="4528" r="4528" t="0"/>
          <a:stretch/>
        </p:blipFill>
        <p:spPr>
          <a:xfrm>
            <a:off x="584196" y="3303589"/>
            <a:ext cx="1039952" cy="1143536"/>
          </a:xfrm>
          <a:prstGeom prst="rect">
            <a:avLst/>
          </a:prstGeom>
          <a:noFill/>
          <a:ln>
            <a:noFill/>
          </a:ln>
        </p:spPr>
      </p:pic>
      <p:pic>
        <p:nvPicPr>
          <p:cNvPr descr="noun_11983.png" id="576" name="Shape 576"/>
          <p:cNvPicPr preferRelativeResize="0"/>
          <p:nvPr/>
        </p:nvPicPr>
        <p:blipFill>
          <a:blip r:embed="rId4">
            <a:alphaModFix/>
          </a:blip>
          <a:stretch>
            <a:fillRect/>
          </a:stretch>
        </p:blipFill>
        <p:spPr>
          <a:xfrm>
            <a:off x="608819" y="1846210"/>
            <a:ext cx="990708" cy="1089384"/>
          </a:xfrm>
          <a:prstGeom prst="rect">
            <a:avLst/>
          </a:prstGeom>
          <a:noFill/>
          <a:ln>
            <a:noFill/>
          </a:ln>
        </p:spPr>
      </p:pic>
      <p:pic>
        <p:nvPicPr>
          <p:cNvPr descr="noun_858307.png" id="577" name="Shape 577"/>
          <p:cNvPicPr preferRelativeResize="0"/>
          <p:nvPr/>
        </p:nvPicPr>
        <p:blipFill rotWithShape="1">
          <a:blip r:embed="rId5">
            <a:alphaModFix/>
          </a:blip>
          <a:srcRect b="0" l="4528" r="4528" t="0"/>
          <a:stretch/>
        </p:blipFill>
        <p:spPr>
          <a:xfrm>
            <a:off x="584199" y="442250"/>
            <a:ext cx="1039953" cy="11435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grpSp>
        <p:nvGrpSpPr>
          <p:cNvPr id="582" name="Shape 582"/>
          <p:cNvGrpSpPr/>
          <p:nvPr/>
        </p:nvGrpSpPr>
        <p:grpSpPr>
          <a:xfrm>
            <a:off x="1745103" y="311256"/>
            <a:ext cx="6245553" cy="4159296"/>
            <a:chOff x="787875" y="387450"/>
            <a:chExt cx="7279200" cy="3947700"/>
          </a:xfrm>
        </p:grpSpPr>
        <p:cxnSp>
          <p:nvCxnSpPr>
            <p:cNvPr id="583" name="Shape 583"/>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584" name="Shape 584"/>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sp>
        <p:nvSpPr>
          <p:cNvPr id="585" name="Shape 585"/>
          <p:cNvSpPr txBox="1"/>
          <p:nvPr/>
        </p:nvSpPr>
        <p:spPr>
          <a:xfrm>
            <a:off x="1745100"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Server</a:t>
            </a:r>
          </a:p>
        </p:txBody>
      </p:sp>
      <p:grpSp>
        <p:nvGrpSpPr>
          <p:cNvPr id="586" name="Shape 586"/>
          <p:cNvGrpSpPr/>
          <p:nvPr/>
        </p:nvGrpSpPr>
        <p:grpSpPr>
          <a:xfrm>
            <a:off x="1998600" y="3191700"/>
            <a:ext cx="483600" cy="162600"/>
            <a:chOff x="2056200" y="2937100"/>
            <a:chExt cx="483600" cy="162600"/>
          </a:xfrm>
        </p:grpSpPr>
        <p:cxnSp>
          <p:nvCxnSpPr>
            <p:cNvPr id="587" name="Shape 587"/>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588" name="Shape 588"/>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sp>
        <p:nvSpPr>
          <p:cNvPr id="589" name="Shape 589"/>
          <p:cNvSpPr txBox="1"/>
          <p:nvPr/>
        </p:nvSpPr>
        <p:spPr>
          <a:xfrm>
            <a:off x="2472009"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Dev Ops</a:t>
            </a:r>
          </a:p>
        </p:txBody>
      </p:sp>
      <p:sp>
        <p:nvSpPr>
          <p:cNvPr id="590" name="Shape 590"/>
          <p:cNvSpPr txBox="1"/>
          <p:nvPr/>
        </p:nvSpPr>
        <p:spPr>
          <a:xfrm>
            <a:off x="7138266"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Angular</a:t>
            </a:r>
          </a:p>
          <a:p>
            <a:pPr lvl="0" rtl="0" algn="ctr">
              <a:spcBef>
                <a:spcPts val="0"/>
              </a:spcBef>
              <a:buNone/>
            </a:pPr>
            <a:r>
              <a:t/>
            </a:r>
            <a:endParaRPr sz="1200">
              <a:solidFill>
                <a:schemeClr val="dk1"/>
              </a:solidFill>
            </a:endParaRPr>
          </a:p>
        </p:txBody>
      </p:sp>
      <p:sp>
        <p:nvSpPr>
          <p:cNvPr id="591" name="Shape 591"/>
          <p:cNvSpPr txBox="1"/>
          <p:nvPr/>
        </p:nvSpPr>
        <p:spPr>
          <a:xfrm>
            <a:off x="4652738"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NoSQL</a:t>
            </a:r>
          </a:p>
        </p:txBody>
      </p:sp>
      <p:sp>
        <p:nvSpPr>
          <p:cNvPr id="592" name="Shape 592"/>
          <p:cNvSpPr txBox="1"/>
          <p:nvPr/>
        </p:nvSpPr>
        <p:spPr>
          <a:xfrm>
            <a:off x="5532047"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Functional </a:t>
            </a:r>
          </a:p>
        </p:txBody>
      </p:sp>
      <p:sp>
        <p:nvSpPr>
          <p:cNvPr id="593" name="Shape 593"/>
          <p:cNvSpPr txBox="1"/>
          <p:nvPr/>
        </p:nvSpPr>
        <p:spPr>
          <a:xfrm>
            <a:off x="6287982"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OO</a:t>
            </a:r>
          </a:p>
        </p:txBody>
      </p:sp>
      <p:sp>
        <p:nvSpPr>
          <p:cNvPr id="594" name="Shape 594"/>
          <p:cNvSpPr txBox="1"/>
          <p:nvPr/>
        </p:nvSpPr>
        <p:spPr>
          <a:xfrm>
            <a:off x="3198919" y="4493725"/>
            <a:ext cx="990599"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AWS</a:t>
            </a:r>
          </a:p>
        </p:txBody>
      </p:sp>
      <p:sp>
        <p:nvSpPr>
          <p:cNvPr id="595" name="Shape 595"/>
          <p:cNvSpPr txBox="1"/>
          <p:nvPr/>
        </p:nvSpPr>
        <p:spPr>
          <a:xfrm>
            <a:off x="3925828"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SQL DB</a:t>
            </a:r>
          </a:p>
        </p:txBody>
      </p:sp>
      <p:grpSp>
        <p:nvGrpSpPr>
          <p:cNvPr id="596" name="Shape 596"/>
          <p:cNvGrpSpPr/>
          <p:nvPr/>
        </p:nvGrpSpPr>
        <p:grpSpPr>
          <a:xfrm>
            <a:off x="2725500" y="3354300"/>
            <a:ext cx="483600" cy="162600"/>
            <a:chOff x="2056200" y="2937100"/>
            <a:chExt cx="483600" cy="162600"/>
          </a:xfrm>
        </p:grpSpPr>
        <p:cxnSp>
          <p:nvCxnSpPr>
            <p:cNvPr id="597" name="Shape 597"/>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598" name="Shape 598"/>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599" name="Shape 599"/>
          <p:cNvGrpSpPr/>
          <p:nvPr/>
        </p:nvGrpSpPr>
        <p:grpSpPr>
          <a:xfrm>
            <a:off x="3452425" y="2773000"/>
            <a:ext cx="483600" cy="162600"/>
            <a:chOff x="2056200" y="2937100"/>
            <a:chExt cx="483600" cy="162600"/>
          </a:xfrm>
        </p:grpSpPr>
        <p:cxnSp>
          <p:nvCxnSpPr>
            <p:cNvPr id="600" name="Shape 600"/>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01" name="Shape 601"/>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02" name="Shape 602"/>
          <p:cNvGrpSpPr/>
          <p:nvPr/>
        </p:nvGrpSpPr>
        <p:grpSpPr>
          <a:xfrm>
            <a:off x="4179325" y="3098200"/>
            <a:ext cx="483600" cy="162600"/>
            <a:chOff x="2056200" y="2937100"/>
            <a:chExt cx="483600" cy="162600"/>
          </a:xfrm>
        </p:grpSpPr>
        <p:cxnSp>
          <p:nvCxnSpPr>
            <p:cNvPr id="603" name="Shape 603"/>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04" name="Shape 604"/>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05" name="Shape 605"/>
          <p:cNvGrpSpPr/>
          <p:nvPr/>
        </p:nvGrpSpPr>
        <p:grpSpPr>
          <a:xfrm>
            <a:off x="4906250" y="2397375"/>
            <a:ext cx="483600" cy="162600"/>
            <a:chOff x="2056200" y="2937100"/>
            <a:chExt cx="483600" cy="162600"/>
          </a:xfrm>
        </p:grpSpPr>
        <p:cxnSp>
          <p:nvCxnSpPr>
            <p:cNvPr id="606" name="Shape 606"/>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07" name="Shape 607"/>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08" name="Shape 608"/>
          <p:cNvGrpSpPr/>
          <p:nvPr/>
        </p:nvGrpSpPr>
        <p:grpSpPr>
          <a:xfrm>
            <a:off x="5785550" y="2935600"/>
            <a:ext cx="483600" cy="162600"/>
            <a:chOff x="2056200" y="2937100"/>
            <a:chExt cx="483600" cy="162600"/>
          </a:xfrm>
        </p:grpSpPr>
        <p:cxnSp>
          <p:nvCxnSpPr>
            <p:cNvPr id="609" name="Shape 609"/>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10" name="Shape 610"/>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11" name="Shape 611"/>
          <p:cNvGrpSpPr/>
          <p:nvPr/>
        </p:nvGrpSpPr>
        <p:grpSpPr>
          <a:xfrm>
            <a:off x="6541475" y="2490450"/>
            <a:ext cx="483600" cy="162600"/>
            <a:chOff x="2056200" y="2937100"/>
            <a:chExt cx="483600" cy="162600"/>
          </a:xfrm>
        </p:grpSpPr>
        <p:cxnSp>
          <p:nvCxnSpPr>
            <p:cNvPr id="612" name="Shape 612"/>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13" name="Shape 613"/>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pic>
        <p:nvPicPr>
          <p:cNvPr descr="noun_187294.png" id="614" name="Shape 614"/>
          <p:cNvPicPr preferRelativeResize="0"/>
          <p:nvPr/>
        </p:nvPicPr>
        <p:blipFill rotWithShape="1">
          <a:blip r:embed="rId3">
            <a:alphaModFix/>
          </a:blip>
          <a:srcRect b="0" l="4528" r="4528" t="0"/>
          <a:stretch/>
        </p:blipFill>
        <p:spPr>
          <a:xfrm>
            <a:off x="584196" y="3303589"/>
            <a:ext cx="1039952" cy="1143536"/>
          </a:xfrm>
          <a:prstGeom prst="rect">
            <a:avLst/>
          </a:prstGeom>
          <a:noFill/>
          <a:ln>
            <a:noFill/>
          </a:ln>
        </p:spPr>
      </p:pic>
      <p:pic>
        <p:nvPicPr>
          <p:cNvPr descr="noun_11983.png" id="615" name="Shape 615"/>
          <p:cNvPicPr preferRelativeResize="0"/>
          <p:nvPr/>
        </p:nvPicPr>
        <p:blipFill>
          <a:blip r:embed="rId4">
            <a:alphaModFix/>
          </a:blip>
          <a:stretch>
            <a:fillRect/>
          </a:stretch>
        </p:blipFill>
        <p:spPr>
          <a:xfrm>
            <a:off x="608819" y="1846210"/>
            <a:ext cx="990708" cy="1089384"/>
          </a:xfrm>
          <a:prstGeom prst="rect">
            <a:avLst/>
          </a:prstGeom>
          <a:noFill/>
          <a:ln>
            <a:noFill/>
          </a:ln>
        </p:spPr>
      </p:pic>
      <p:pic>
        <p:nvPicPr>
          <p:cNvPr descr="noun_858307.png" id="616" name="Shape 616"/>
          <p:cNvPicPr preferRelativeResize="0"/>
          <p:nvPr/>
        </p:nvPicPr>
        <p:blipFill rotWithShape="1">
          <a:blip r:embed="rId5">
            <a:alphaModFix/>
          </a:blip>
          <a:srcRect b="0" l="4528" r="4528" t="0"/>
          <a:stretch/>
        </p:blipFill>
        <p:spPr>
          <a:xfrm>
            <a:off x="584199" y="442250"/>
            <a:ext cx="1039953" cy="1143513"/>
          </a:xfrm>
          <a:prstGeom prst="rect">
            <a:avLst/>
          </a:prstGeom>
          <a:noFill/>
          <a:ln>
            <a:noFill/>
          </a:ln>
        </p:spPr>
      </p:pic>
      <p:grpSp>
        <p:nvGrpSpPr>
          <p:cNvPr id="617" name="Shape 617"/>
          <p:cNvGrpSpPr/>
          <p:nvPr/>
        </p:nvGrpSpPr>
        <p:grpSpPr>
          <a:xfrm>
            <a:off x="7391775" y="2683800"/>
            <a:ext cx="483600" cy="162600"/>
            <a:chOff x="2056200" y="2937100"/>
            <a:chExt cx="483600" cy="162600"/>
          </a:xfrm>
        </p:grpSpPr>
        <p:cxnSp>
          <p:nvCxnSpPr>
            <p:cNvPr id="618" name="Shape 618"/>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19" name="Shape 619"/>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grpSp>
        <p:nvGrpSpPr>
          <p:cNvPr id="624" name="Shape 624"/>
          <p:cNvGrpSpPr/>
          <p:nvPr/>
        </p:nvGrpSpPr>
        <p:grpSpPr>
          <a:xfrm>
            <a:off x="1745103" y="311256"/>
            <a:ext cx="6245553" cy="4159296"/>
            <a:chOff x="787875" y="387450"/>
            <a:chExt cx="7279200" cy="3947700"/>
          </a:xfrm>
        </p:grpSpPr>
        <p:cxnSp>
          <p:nvCxnSpPr>
            <p:cNvPr id="625" name="Shape 625"/>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626" name="Shape 626"/>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sp>
        <p:nvSpPr>
          <p:cNvPr id="627" name="Shape 627"/>
          <p:cNvSpPr txBox="1"/>
          <p:nvPr/>
        </p:nvSpPr>
        <p:spPr>
          <a:xfrm>
            <a:off x="1745100"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Server</a:t>
            </a:r>
          </a:p>
        </p:txBody>
      </p:sp>
      <p:grpSp>
        <p:nvGrpSpPr>
          <p:cNvPr id="628" name="Shape 628"/>
          <p:cNvGrpSpPr/>
          <p:nvPr/>
        </p:nvGrpSpPr>
        <p:grpSpPr>
          <a:xfrm>
            <a:off x="1998600" y="3191700"/>
            <a:ext cx="483600" cy="162600"/>
            <a:chOff x="2056200" y="2937100"/>
            <a:chExt cx="483600" cy="162600"/>
          </a:xfrm>
        </p:grpSpPr>
        <p:cxnSp>
          <p:nvCxnSpPr>
            <p:cNvPr id="629" name="Shape 629"/>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30" name="Shape 630"/>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sp>
        <p:nvSpPr>
          <p:cNvPr id="631" name="Shape 631"/>
          <p:cNvSpPr txBox="1"/>
          <p:nvPr/>
        </p:nvSpPr>
        <p:spPr>
          <a:xfrm>
            <a:off x="2472009"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Dev Ops</a:t>
            </a:r>
          </a:p>
        </p:txBody>
      </p:sp>
      <p:sp>
        <p:nvSpPr>
          <p:cNvPr id="632" name="Shape 632"/>
          <p:cNvSpPr txBox="1"/>
          <p:nvPr/>
        </p:nvSpPr>
        <p:spPr>
          <a:xfrm>
            <a:off x="7138266"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Angular</a:t>
            </a:r>
          </a:p>
          <a:p>
            <a:pPr lvl="0" rtl="0" algn="ctr">
              <a:spcBef>
                <a:spcPts val="0"/>
              </a:spcBef>
              <a:buNone/>
            </a:pPr>
            <a:r>
              <a:t/>
            </a:r>
            <a:endParaRPr sz="1200">
              <a:solidFill>
                <a:schemeClr val="dk1"/>
              </a:solidFill>
            </a:endParaRPr>
          </a:p>
        </p:txBody>
      </p:sp>
      <p:sp>
        <p:nvSpPr>
          <p:cNvPr id="633" name="Shape 633"/>
          <p:cNvSpPr txBox="1"/>
          <p:nvPr/>
        </p:nvSpPr>
        <p:spPr>
          <a:xfrm>
            <a:off x="4652738"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NoSQL</a:t>
            </a:r>
          </a:p>
        </p:txBody>
      </p:sp>
      <p:sp>
        <p:nvSpPr>
          <p:cNvPr id="634" name="Shape 634"/>
          <p:cNvSpPr txBox="1"/>
          <p:nvPr/>
        </p:nvSpPr>
        <p:spPr>
          <a:xfrm>
            <a:off x="5532047"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Functional </a:t>
            </a:r>
          </a:p>
        </p:txBody>
      </p:sp>
      <p:sp>
        <p:nvSpPr>
          <p:cNvPr id="635" name="Shape 635"/>
          <p:cNvSpPr txBox="1"/>
          <p:nvPr/>
        </p:nvSpPr>
        <p:spPr>
          <a:xfrm>
            <a:off x="6287982"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OO</a:t>
            </a:r>
          </a:p>
        </p:txBody>
      </p:sp>
      <p:sp>
        <p:nvSpPr>
          <p:cNvPr id="636" name="Shape 636"/>
          <p:cNvSpPr txBox="1"/>
          <p:nvPr/>
        </p:nvSpPr>
        <p:spPr>
          <a:xfrm>
            <a:off x="3198919" y="4493725"/>
            <a:ext cx="990599"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AWS</a:t>
            </a:r>
          </a:p>
        </p:txBody>
      </p:sp>
      <p:sp>
        <p:nvSpPr>
          <p:cNvPr id="637" name="Shape 637"/>
          <p:cNvSpPr txBox="1"/>
          <p:nvPr/>
        </p:nvSpPr>
        <p:spPr>
          <a:xfrm>
            <a:off x="3925828"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SQL DB</a:t>
            </a:r>
          </a:p>
        </p:txBody>
      </p:sp>
      <p:grpSp>
        <p:nvGrpSpPr>
          <p:cNvPr id="638" name="Shape 638"/>
          <p:cNvGrpSpPr/>
          <p:nvPr/>
        </p:nvGrpSpPr>
        <p:grpSpPr>
          <a:xfrm>
            <a:off x="2725500" y="3354300"/>
            <a:ext cx="483600" cy="162600"/>
            <a:chOff x="2056200" y="2937100"/>
            <a:chExt cx="483600" cy="162600"/>
          </a:xfrm>
        </p:grpSpPr>
        <p:cxnSp>
          <p:nvCxnSpPr>
            <p:cNvPr id="639" name="Shape 639"/>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40" name="Shape 640"/>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41" name="Shape 641"/>
          <p:cNvGrpSpPr/>
          <p:nvPr/>
        </p:nvGrpSpPr>
        <p:grpSpPr>
          <a:xfrm>
            <a:off x="3452425" y="2773000"/>
            <a:ext cx="483600" cy="162600"/>
            <a:chOff x="2056200" y="2937100"/>
            <a:chExt cx="483600" cy="162600"/>
          </a:xfrm>
        </p:grpSpPr>
        <p:cxnSp>
          <p:nvCxnSpPr>
            <p:cNvPr id="642" name="Shape 642"/>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43" name="Shape 643"/>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44" name="Shape 644"/>
          <p:cNvGrpSpPr/>
          <p:nvPr/>
        </p:nvGrpSpPr>
        <p:grpSpPr>
          <a:xfrm>
            <a:off x="4179325" y="3098200"/>
            <a:ext cx="483600" cy="162600"/>
            <a:chOff x="2056200" y="2937100"/>
            <a:chExt cx="483600" cy="162600"/>
          </a:xfrm>
        </p:grpSpPr>
        <p:cxnSp>
          <p:nvCxnSpPr>
            <p:cNvPr id="645" name="Shape 645"/>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46" name="Shape 646"/>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47" name="Shape 647"/>
          <p:cNvGrpSpPr/>
          <p:nvPr/>
        </p:nvGrpSpPr>
        <p:grpSpPr>
          <a:xfrm>
            <a:off x="4906250" y="2397375"/>
            <a:ext cx="483600" cy="162600"/>
            <a:chOff x="2056200" y="2937100"/>
            <a:chExt cx="483600" cy="162600"/>
          </a:xfrm>
        </p:grpSpPr>
        <p:cxnSp>
          <p:nvCxnSpPr>
            <p:cNvPr id="648" name="Shape 648"/>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49" name="Shape 649"/>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50" name="Shape 650"/>
          <p:cNvGrpSpPr/>
          <p:nvPr/>
        </p:nvGrpSpPr>
        <p:grpSpPr>
          <a:xfrm>
            <a:off x="5785550" y="2935600"/>
            <a:ext cx="483600" cy="162600"/>
            <a:chOff x="2056200" y="2937100"/>
            <a:chExt cx="483600" cy="162600"/>
          </a:xfrm>
        </p:grpSpPr>
        <p:cxnSp>
          <p:nvCxnSpPr>
            <p:cNvPr id="651" name="Shape 651"/>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52" name="Shape 652"/>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53" name="Shape 653"/>
          <p:cNvGrpSpPr/>
          <p:nvPr/>
        </p:nvGrpSpPr>
        <p:grpSpPr>
          <a:xfrm>
            <a:off x="6541475" y="2490450"/>
            <a:ext cx="483600" cy="162600"/>
            <a:chOff x="2056200" y="2937100"/>
            <a:chExt cx="483600" cy="162600"/>
          </a:xfrm>
        </p:grpSpPr>
        <p:cxnSp>
          <p:nvCxnSpPr>
            <p:cNvPr id="654" name="Shape 654"/>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55" name="Shape 655"/>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56" name="Shape 656"/>
          <p:cNvGrpSpPr/>
          <p:nvPr/>
        </p:nvGrpSpPr>
        <p:grpSpPr>
          <a:xfrm>
            <a:off x="7391775" y="2683800"/>
            <a:ext cx="483600" cy="162600"/>
            <a:chOff x="2056200" y="2937100"/>
            <a:chExt cx="483600" cy="162600"/>
          </a:xfrm>
        </p:grpSpPr>
        <p:cxnSp>
          <p:nvCxnSpPr>
            <p:cNvPr id="657" name="Shape 657"/>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58" name="Shape 658"/>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pic>
        <p:nvPicPr>
          <p:cNvPr descr="noun_187294.png" id="659" name="Shape 659"/>
          <p:cNvPicPr preferRelativeResize="0"/>
          <p:nvPr/>
        </p:nvPicPr>
        <p:blipFill rotWithShape="1">
          <a:blip r:embed="rId3">
            <a:alphaModFix/>
          </a:blip>
          <a:srcRect b="0" l="4528" r="4528" t="0"/>
          <a:stretch/>
        </p:blipFill>
        <p:spPr>
          <a:xfrm>
            <a:off x="584196" y="3303589"/>
            <a:ext cx="1039952" cy="1143536"/>
          </a:xfrm>
          <a:prstGeom prst="rect">
            <a:avLst/>
          </a:prstGeom>
          <a:noFill/>
          <a:ln>
            <a:noFill/>
          </a:ln>
        </p:spPr>
      </p:pic>
      <p:pic>
        <p:nvPicPr>
          <p:cNvPr descr="noun_11983.png" id="660" name="Shape 660"/>
          <p:cNvPicPr preferRelativeResize="0"/>
          <p:nvPr/>
        </p:nvPicPr>
        <p:blipFill>
          <a:blip r:embed="rId4">
            <a:alphaModFix/>
          </a:blip>
          <a:stretch>
            <a:fillRect/>
          </a:stretch>
        </p:blipFill>
        <p:spPr>
          <a:xfrm>
            <a:off x="608819" y="1846210"/>
            <a:ext cx="990708" cy="1089384"/>
          </a:xfrm>
          <a:prstGeom prst="rect">
            <a:avLst/>
          </a:prstGeom>
          <a:noFill/>
          <a:ln>
            <a:noFill/>
          </a:ln>
        </p:spPr>
      </p:pic>
      <p:pic>
        <p:nvPicPr>
          <p:cNvPr descr="noun_858307.png" id="661" name="Shape 661"/>
          <p:cNvPicPr preferRelativeResize="0"/>
          <p:nvPr/>
        </p:nvPicPr>
        <p:blipFill rotWithShape="1">
          <a:blip r:embed="rId5">
            <a:alphaModFix/>
          </a:blip>
          <a:srcRect b="0" l="4528" r="4528" t="0"/>
          <a:stretch/>
        </p:blipFill>
        <p:spPr>
          <a:xfrm>
            <a:off x="584199" y="442250"/>
            <a:ext cx="1039953" cy="114351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grpSp>
        <p:nvGrpSpPr>
          <p:cNvPr id="666" name="Shape 666"/>
          <p:cNvGrpSpPr/>
          <p:nvPr/>
        </p:nvGrpSpPr>
        <p:grpSpPr>
          <a:xfrm>
            <a:off x="1745103" y="311256"/>
            <a:ext cx="6245553" cy="4159296"/>
            <a:chOff x="787875" y="387450"/>
            <a:chExt cx="7279200" cy="3947700"/>
          </a:xfrm>
        </p:grpSpPr>
        <p:cxnSp>
          <p:nvCxnSpPr>
            <p:cNvPr id="667" name="Shape 667"/>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668" name="Shape 668"/>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sp>
        <p:nvSpPr>
          <p:cNvPr id="669" name="Shape 669"/>
          <p:cNvSpPr txBox="1"/>
          <p:nvPr/>
        </p:nvSpPr>
        <p:spPr>
          <a:xfrm>
            <a:off x="1745100"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Server</a:t>
            </a:r>
          </a:p>
        </p:txBody>
      </p:sp>
      <p:grpSp>
        <p:nvGrpSpPr>
          <p:cNvPr id="670" name="Shape 670"/>
          <p:cNvGrpSpPr/>
          <p:nvPr/>
        </p:nvGrpSpPr>
        <p:grpSpPr>
          <a:xfrm>
            <a:off x="1998600" y="3191700"/>
            <a:ext cx="483600" cy="162600"/>
            <a:chOff x="2056200" y="2937100"/>
            <a:chExt cx="483600" cy="162600"/>
          </a:xfrm>
        </p:grpSpPr>
        <p:cxnSp>
          <p:nvCxnSpPr>
            <p:cNvPr id="671" name="Shape 671"/>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72" name="Shape 672"/>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sp>
        <p:nvSpPr>
          <p:cNvPr id="673" name="Shape 673"/>
          <p:cNvSpPr txBox="1"/>
          <p:nvPr/>
        </p:nvSpPr>
        <p:spPr>
          <a:xfrm>
            <a:off x="2472009"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Dev Ops</a:t>
            </a:r>
          </a:p>
        </p:txBody>
      </p:sp>
      <p:sp>
        <p:nvSpPr>
          <p:cNvPr id="674" name="Shape 674"/>
          <p:cNvSpPr txBox="1"/>
          <p:nvPr/>
        </p:nvSpPr>
        <p:spPr>
          <a:xfrm>
            <a:off x="7138266"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Angular</a:t>
            </a:r>
          </a:p>
          <a:p>
            <a:pPr lvl="0" rtl="0" algn="ctr">
              <a:spcBef>
                <a:spcPts val="0"/>
              </a:spcBef>
              <a:buNone/>
            </a:pPr>
            <a:r>
              <a:t/>
            </a:r>
            <a:endParaRPr sz="1200">
              <a:solidFill>
                <a:schemeClr val="dk1"/>
              </a:solidFill>
            </a:endParaRPr>
          </a:p>
        </p:txBody>
      </p:sp>
      <p:sp>
        <p:nvSpPr>
          <p:cNvPr id="675" name="Shape 675"/>
          <p:cNvSpPr txBox="1"/>
          <p:nvPr/>
        </p:nvSpPr>
        <p:spPr>
          <a:xfrm>
            <a:off x="4652738"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NoSQL</a:t>
            </a:r>
          </a:p>
        </p:txBody>
      </p:sp>
      <p:sp>
        <p:nvSpPr>
          <p:cNvPr id="676" name="Shape 676"/>
          <p:cNvSpPr txBox="1"/>
          <p:nvPr/>
        </p:nvSpPr>
        <p:spPr>
          <a:xfrm>
            <a:off x="5532047"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Functional </a:t>
            </a:r>
          </a:p>
        </p:txBody>
      </p:sp>
      <p:sp>
        <p:nvSpPr>
          <p:cNvPr id="677" name="Shape 677"/>
          <p:cNvSpPr txBox="1"/>
          <p:nvPr/>
        </p:nvSpPr>
        <p:spPr>
          <a:xfrm>
            <a:off x="6287982"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OO</a:t>
            </a:r>
          </a:p>
        </p:txBody>
      </p:sp>
      <p:sp>
        <p:nvSpPr>
          <p:cNvPr id="678" name="Shape 678"/>
          <p:cNvSpPr txBox="1"/>
          <p:nvPr/>
        </p:nvSpPr>
        <p:spPr>
          <a:xfrm>
            <a:off x="3198919" y="4493725"/>
            <a:ext cx="990599"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AWS</a:t>
            </a:r>
          </a:p>
        </p:txBody>
      </p:sp>
      <p:sp>
        <p:nvSpPr>
          <p:cNvPr id="679" name="Shape 679"/>
          <p:cNvSpPr txBox="1"/>
          <p:nvPr/>
        </p:nvSpPr>
        <p:spPr>
          <a:xfrm>
            <a:off x="3925828"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SQL DB</a:t>
            </a:r>
          </a:p>
        </p:txBody>
      </p:sp>
      <p:grpSp>
        <p:nvGrpSpPr>
          <p:cNvPr id="680" name="Shape 680"/>
          <p:cNvGrpSpPr/>
          <p:nvPr/>
        </p:nvGrpSpPr>
        <p:grpSpPr>
          <a:xfrm>
            <a:off x="2725500" y="3354300"/>
            <a:ext cx="483600" cy="162600"/>
            <a:chOff x="2056200" y="2937100"/>
            <a:chExt cx="483600" cy="162600"/>
          </a:xfrm>
        </p:grpSpPr>
        <p:cxnSp>
          <p:nvCxnSpPr>
            <p:cNvPr id="681" name="Shape 681"/>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82" name="Shape 682"/>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83" name="Shape 683"/>
          <p:cNvGrpSpPr/>
          <p:nvPr/>
        </p:nvGrpSpPr>
        <p:grpSpPr>
          <a:xfrm>
            <a:off x="3452425" y="2773000"/>
            <a:ext cx="483600" cy="162600"/>
            <a:chOff x="2056200" y="2937100"/>
            <a:chExt cx="483600" cy="162600"/>
          </a:xfrm>
        </p:grpSpPr>
        <p:cxnSp>
          <p:nvCxnSpPr>
            <p:cNvPr id="684" name="Shape 684"/>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85" name="Shape 685"/>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86" name="Shape 686"/>
          <p:cNvGrpSpPr/>
          <p:nvPr/>
        </p:nvGrpSpPr>
        <p:grpSpPr>
          <a:xfrm>
            <a:off x="4179325" y="3098200"/>
            <a:ext cx="483600" cy="162600"/>
            <a:chOff x="2056200" y="2937100"/>
            <a:chExt cx="483600" cy="162600"/>
          </a:xfrm>
        </p:grpSpPr>
        <p:cxnSp>
          <p:nvCxnSpPr>
            <p:cNvPr id="687" name="Shape 687"/>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88" name="Shape 688"/>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89" name="Shape 689"/>
          <p:cNvGrpSpPr/>
          <p:nvPr/>
        </p:nvGrpSpPr>
        <p:grpSpPr>
          <a:xfrm>
            <a:off x="4906250" y="2397375"/>
            <a:ext cx="483600" cy="162600"/>
            <a:chOff x="2056200" y="2937100"/>
            <a:chExt cx="483600" cy="162600"/>
          </a:xfrm>
        </p:grpSpPr>
        <p:cxnSp>
          <p:nvCxnSpPr>
            <p:cNvPr id="690" name="Shape 690"/>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91" name="Shape 691"/>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92" name="Shape 692"/>
          <p:cNvGrpSpPr/>
          <p:nvPr/>
        </p:nvGrpSpPr>
        <p:grpSpPr>
          <a:xfrm>
            <a:off x="5785550" y="2935600"/>
            <a:ext cx="483600" cy="162600"/>
            <a:chOff x="2056200" y="2937100"/>
            <a:chExt cx="483600" cy="162600"/>
          </a:xfrm>
        </p:grpSpPr>
        <p:cxnSp>
          <p:nvCxnSpPr>
            <p:cNvPr id="693" name="Shape 693"/>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94" name="Shape 694"/>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95" name="Shape 695"/>
          <p:cNvGrpSpPr/>
          <p:nvPr/>
        </p:nvGrpSpPr>
        <p:grpSpPr>
          <a:xfrm>
            <a:off x="6541475" y="2490450"/>
            <a:ext cx="483600" cy="162600"/>
            <a:chOff x="2056200" y="2937100"/>
            <a:chExt cx="483600" cy="162600"/>
          </a:xfrm>
        </p:grpSpPr>
        <p:cxnSp>
          <p:nvCxnSpPr>
            <p:cNvPr id="696" name="Shape 696"/>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697" name="Shape 697"/>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698" name="Shape 698"/>
          <p:cNvGrpSpPr/>
          <p:nvPr/>
        </p:nvGrpSpPr>
        <p:grpSpPr>
          <a:xfrm>
            <a:off x="7391775" y="2683800"/>
            <a:ext cx="483600" cy="162600"/>
            <a:chOff x="2056200" y="2937100"/>
            <a:chExt cx="483600" cy="162600"/>
          </a:xfrm>
        </p:grpSpPr>
        <p:cxnSp>
          <p:nvCxnSpPr>
            <p:cNvPr id="699" name="Shape 699"/>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700" name="Shape 700"/>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cxnSp>
        <p:nvCxnSpPr>
          <p:cNvPr id="701" name="Shape 701"/>
          <p:cNvCxnSpPr/>
          <p:nvPr/>
        </p:nvCxnSpPr>
        <p:spPr>
          <a:xfrm>
            <a:off x="1878125" y="2885725"/>
            <a:ext cx="6157200" cy="21300"/>
          </a:xfrm>
          <a:prstGeom prst="straightConnector1">
            <a:avLst/>
          </a:prstGeom>
          <a:noFill/>
          <a:ln cap="flat" cmpd="sng" w="19050">
            <a:solidFill>
              <a:srgbClr val="00FF00"/>
            </a:solidFill>
            <a:prstDash val="solid"/>
            <a:round/>
            <a:headEnd len="lg" w="lg" type="none"/>
            <a:tailEnd len="lg" w="lg" type="none"/>
          </a:ln>
        </p:spPr>
      </p:cxnSp>
      <p:pic>
        <p:nvPicPr>
          <p:cNvPr descr="noun_187294.png" id="702" name="Shape 702"/>
          <p:cNvPicPr preferRelativeResize="0"/>
          <p:nvPr/>
        </p:nvPicPr>
        <p:blipFill rotWithShape="1">
          <a:blip r:embed="rId3">
            <a:alphaModFix/>
          </a:blip>
          <a:srcRect b="0" l="4528" r="4528" t="0"/>
          <a:stretch/>
        </p:blipFill>
        <p:spPr>
          <a:xfrm>
            <a:off x="584196" y="3303589"/>
            <a:ext cx="1039952" cy="1143536"/>
          </a:xfrm>
          <a:prstGeom prst="rect">
            <a:avLst/>
          </a:prstGeom>
          <a:noFill/>
          <a:ln>
            <a:noFill/>
          </a:ln>
        </p:spPr>
      </p:pic>
      <p:pic>
        <p:nvPicPr>
          <p:cNvPr descr="noun_11983.png" id="703" name="Shape 703"/>
          <p:cNvPicPr preferRelativeResize="0"/>
          <p:nvPr/>
        </p:nvPicPr>
        <p:blipFill>
          <a:blip r:embed="rId4">
            <a:alphaModFix/>
          </a:blip>
          <a:stretch>
            <a:fillRect/>
          </a:stretch>
        </p:blipFill>
        <p:spPr>
          <a:xfrm>
            <a:off x="608819" y="1846210"/>
            <a:ext cx="990708" cy="1089384"/>
          </a:xfrm>
          <a:prstGeom prst="rect">
            <a:avLst/>
          </a:prstGeom>
          <a:noFill/>
          <a:ln>
            <a:noFill/>
          </a:ln>
        </p:spPr>
      </p:pic>
      <p:pic>
        <p:nvPicPr>
          <p:cNvPr descr="noun_858307.png" id="704" name="Shape 704"/>
          <p:cNvPicPr preferRelativeResize="0"/>
          <p:nvPr/>
        </p:nvPicPr>
        <p:blipFill rotWithShape="1">
          <a:blip r:embed="rId5">
            <a:alphaModFix/>
          </a:blip>
          <a:srcRect b="0" l="4528" r="4528" t="0"/>
          <a:stretch/>
        </p:blipFill>
        <p:spPr>
          <a:xfrm>
            <a:off x="584199" y="442250"/>
            <a:ext cx="1039953" cy="114351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grpSp>
        <p:nvGrpSpPr>
          <p:cNvPr id="709" name="Shape 709"/>
          <p:cNvGrpSpPr/>
          <p:nvPr/>
        </p:nvGrpSpPr>
        <p:grpSpPr>
          <a:xfrm>
            <a:off x="1745103" y="311256"/>
            <a:ext cx="6245553" cy="4159296"/>
            <a:chOff x="787875" y="387450"/>
            <a:chExt cx="7279200" cy="3947700"/>
          </a:xfrm>
        </p:grpSpPr>
        <p:cxnSp>
          <p:nvCxnSpPr>
            <p:cNvPr id="710" name="Shape 710"/>
            <p:cNvCxnSpPr/>
            <p:nvPr/>
          </p:nvCxnSpPr>
          <p:spPr>
            <a:xfrm flipH="1">
              <a:off x="787875" y="387450"/>
              <a:ext cx="38700" cy="3939300"/>
            </a:xfrm>
            <a:prstGeom prst="straightConnector1">
              <a:avLst/>
            </a:prstGeom>
            <a:noFill/>
            <a:ln cap="flat" cmpd="sng" w="38100">
              <a:solidFill>
                <a:srgbClr val="6FA8DC"/>
              </a:solidFill>
              <a:prstDash val="solid"/>
              <a:round/>
              <a:headEnd len="lg" w="lg" type="none"/>
              <a:tailEnd len="lg" w="lg" type="none"/>
            </a:ln>
          </p:spPr>
        </p:cxnSp>
        <p:cxnSp>
          <p:nvCxnSpPr>
            <p:cNvPr id="711" name="Shape 711"/>
            <p:cNvCxnSpPr/>
            <p:nvPr/>
          </p:nvCxnSpPr>
          <p:spPr>
            <a:xfrm rot="10800000">
              <a:off x="802275" y="4308150"/>
              <a:ext cx="7264800" cy="27000"/>
            </a:xfrm>
            <a:prstGeom prst="straightConnector1">
              <a:avLst/>
            </a:prstGeom>
            <a:noFill/>
            <a:ln cap="flat" cmpd="sng" w="38100">
              <a:solidFill>
                <a:srgbClr val="6FA8DC"/>
              </a:solidFill>
              <a:prstDash val="solid"/>
              <a:round/>
              <a:headEnd len="lg" w="lg" type="none"/>
              <a:tailEnd len="lg" w="lg" type="none"/>
            </a:ln>
          </p:spPr>
        </p:cxnSp>
      </p:grpSp>
      <p:sp>
        <p:nvSpPr>
          <p:cNvPr id="712" name="Shape 712"/>
          <p:cNvSpPr txBox="1"/>
          <p:nvPr/>
        </p:nvSpPr>
        <p:spPr>
          <a:xfrm>
            <a:off x="1745100"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Server</a:t>
            </a:r>
          </a:p>
        </p:txBody>
      </p:sp>
      <p:grpSp>
        <p:nvGrpSpPr>
          <p:cNvPr id="713" name="Shape 713"/>
          <p:cNvGrpSpPr/>
          <p:nvPr/>
        </p:nvGrpSpPr>
        <p:grpSpPr>
          <a:xfrm>
            <a:off x="1998600" y="3191700"/>
            <a:ext cx="483600" cy="162600"/>
            <a:chOff x="2056200" y="2937100"/>
            <a:chExt cx="483600" cy="162600"/>
          </a:xfrm>
        </p:grpSpPr>
        <p:cxnSp>
          <p:nvCxnSpPr>
            <p:cNvPr id="714" name="Shape 714"/>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715" name="Shape 715"/>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sp>
        <p:nvSpPr>
          <p:cNvPr id="716" name="Shape 716"/>
          <p:cNvSpPr txBox="1"/>
          <p:nvPr/>
        </p:nvSpPr>
        <p:spPr>
          <a:xfrm>
            <a:off x="2472009"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Dev Ops</a:t>
            </a:r>
          </a:p>
        </p:txBody>
      </p:sp>
      <p:sp>
        <p:nvSpPr>
          <p:cNvPr id="717" name="Shape 717"/>
          <p:cNvSpPr txBox="1"/>
          <p:nvPr/>
        </p:nvSpPr>
        <p:spPr>
          <a:xfrm>
            <a:off x="7138266"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Angular 2</a:t>
            </a:r>
          </a:p>
        </p:txBody>
      </p:sp>
      <p:sp>
        <p:nvSpPr>
          <p:cNvPr id="718" name="Shape 718"/>
          <p:cNvSpPr txBox="1"/>
          <p:nvPr/>
        </p:nvSpPr>
        <p:spPr>
          <a:xfrm>
            <a:off x="4652738"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NoSQL</a:t>
            </a:r>
          </a:p>
        </p:txBody>
      </p:sp>
      <p:sp>
        <p:nvSpPr>
          <p:cNvPr id="719" name="Shape 719"/>
          <p:cNvSpPr txBox="1"/>
          <p:nvPr/>
        </p:nvSpPr>
        <p:spPr>
          <a:xfrm>
            <a:off x="5532047"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Functional </a:t>
            </a:r>
          </a:p>
        </p:txBody>
      </p:sp>
      <p:sp>
        <p:nvSpPr>
          <p:cNvPr id="720" name="Shape 720"/>
          <p:cNvSpPr txBox="1"/>
          <p:nvPr/>
        </p:nvSpPr>
        <p:spPr>
          <a:xfrm>
            <a:off x="6287982"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OO</a:t>
            </a:r>
          </a:p>
        </p:txBody>
      </p:sp>
      <p:sp>
        <p:nvSpPr>
          <p:cNvPr id="721" name="Shape 721"/>
          <p:cNvSpPr txBox="1"/>
          <p:nvPr/>
        </p:nvSpPr>
        <p:spPr>
          <a:xfrm>
            <a:off x="3198919" y="4493725"/>
            <a:ext cx="990599"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AWS</a:t>
            </a:r>
          </a:p>
        </p:txBody>
      </p:sp>
      <p:sp>
        <p:nvSpPr>
          <p:cNvPr id="722" name="Shape 722"/>
          <p:cNvSpPr txBox="1"/>
          <p:nvPr/>
        </p:nvSpPr>
        <p:spPr>
          <a:xfrm>
            <a:off x="3925828" y="4493725"/>
            <a:ext cx="990600" cy="370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dk1"/>
                </a:solidFill>
              </a:rPr>
              <a:t>SQL DB</a:t>
            </a:r>
          </a:p>
        </p:txBody>
      </p:sp>
      <p:grpSp>
        <p:nvGrpSpPr>
          <p:cNvPr id="723" name="Shape 723"/>
          <p:cNvGrpSpPr/>
          <p:nvPr/>
        </p:nvGrpSpPr>
        <p:grpSpPr>
          <a:xfrm>
            <a:off x="2725500" y="3354300"/>
            <a:ext cx="483600" cy="162600"/>
            <a:chOff x="2056200" y="2937100"/>
            <a:chExt cx="483600" cy="162600"/>
          </a:xfrm>
        </p:grpSpPr>
        <p:cxnSp>
          <p:nvCxnSpPr>
            <p:cNvPr id="724" name="Shape 724"/>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725" name="Shape 725"/>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726" name="Shape 726"/>
          <p:cNvGrpSpPr/>
          <p:nvPr/>
        </p:nvGrpSpPr>
        <p:grpSpPr>
          <a:xfrm>
            <a:off x="3452425" y="2773000"/>
            <a:ext cx="483600" cy="162600"/>
            <a:chOff x="2056200" y="2937100"/>
            <a:chExt cx="483600" cy="162600"/>
          </a:xfrm>
        </p:grpSpPr>
        <p:cxnSp>
          <p:nvCxnSpPr>
            <p:cNvPr id="727" name="Shape 727"/>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728" name="Shape 728"/>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729" name="Shape 729"/>
          <p:cNvGrpSpPr/>
          <p:nvPr/>
        </p:nvGrpSpPr>
        <p:grpSpPr>
          <a:xfrm>
            <a:off x="4179325" y="3098200"/>
            <a:ext cx="483600" cy="162600"/>
            <a:chOff x="2056200" y="2937100"/>
            <a:chExt cx="483600" cy="162600"/>
          </a:xfrm>
        </p:grpSpPr>
        <p:cxnSp>
          <p:nvCxnSpPr>
            <p:cNvPr id="730" name="Shape 730"/>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731" name="Shape 731"/>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732" name="Shape 732"/>
          <p:cNvGrpSpPr/>
          <p:nvPr/>
        </p:nvGrpSpPr>
        <p:grpSpPr>
          <a:xfrm>
            <a:off x="4906250" y="2397375"/>
            <a:ext cx="483600" cy="162600"/>
            <a:chOff x="2056200" y="2937100"/>
            <a:chExt cx="483600" cy="162600"/>
          </a:xfrm>
        </p:grpSpPr>
        <p:cxnSp>
          <p:nvCxnSpPr>
            <p:cNvPr id="733" name="Shape 733"/>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734" name="Shape 734"/>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735" name="Shape 735"/>
          <p:cNvGrpSpPr/>
          <p:nvPr/>
        </p:nvGrpSpPr>
        <p:grpSpPr>
          <a:xfrm>
            <a:off x="5785550" y="2935600"/>
            <a:ext cx="483600" cy="162600"/>
            <a:chOff x="2056200" y="2937100"/>
            <a:chExt cx="483600" cy="162600"/>
          </a:xfrm>
        </p:grpSpPr>
        <p:cxnSp>
          <p:nvCxnSpPr>
            <p:cNvPr id="736" name="Shape 736"/>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737" name="Shape 737"/>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738" name="Shape 738"/>
          <p:cNvGrpSpPr/>
          <p:nvPr/>
        </p:nvGrpSpPr>
        <p:grpSpPr>
          <a:xfrm>
            <a:off x="6541475" y="2490450"/>
            <a:ext cx="483600" cy="162600"/>
            <a:chOff x="2056200" y="2937100"/>
            <a:chExt cx="483600" cy="162600"/>
          </a:xfrm>
        </p:grpSpPr>
        <p:cxnSp>
          <p:nvCxnSpPr>
            <p:cNvPr id="739" name="Shape 739"/>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740" name="Shape 740"/>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grpSp>
        <p:nvGrpSpPr>
          <p:cNvPr id="741" name="Shape 741"/>
          <p:cNvGrpSpPr/>
          <p:nvPr/>
        </p:nvGrpSpPr>
        <p:grpSpPr>
          <a:xfrm>
            <a:off x="7391775" y="3141000"/>
            <a:ext cx="483600" cy="162600"/>
            <a:chOff x="2056200" y="2937100"/>
            <a:chExt cx="483600" cy="162600"/>
          </a:xfrm>
        </p:grpSpPr>
        <p:cxnSp>
          <p:nvCxnSpPr>
            <p:cNvPr id="742" name="Shape 742"/>
            <p:cNvCxnSpPr/>
            <p:nvPr/>
          </p:nvCxnSpPr>
          <p:spPr>
            <a:xfrm>
              <a:off x="2056200" y="3016900"/>
              <a:ext cx="483600" cy="3000"/>
            </a:xfrm>
            <a:prstGeom prst="straightConnector1">
              <a:avLst/>
            </a:prstGeom>
            <a:noFill/>
            <a:ln cap="flat" cmpd="sng" w="38100">
              <a:solidFill>
                <a:schemeClr val="dk1"/>
              </a:solidFill>
              <a:prstDash val="solid"/>
              <a:round/>
              <a:headEnd len="lg" w="lg" type="none"/>
              <a:tailEnd len="lg" w="lg" type="none"/>
            </a:ln>
          </p:spPr>
        </p:cxnSp>
        <p:sp>
          <p:nvSpPr>
            <p:cNvPr id="743" name="Shape 743"/>
            <p:cNvSpPr/>
            <p:nvPr/>
          </p:nvSpPr>
          <p:spPr>
            <a:xfrm>
              <a:off x="2216708" y="2937100"/>
              <a:ext cx="162600" cy="162600"/>
            </a:xfrm>
            <a:prstGeom prst="ellipse">
              <a:avLst/>
            </a:prstGeom>
            <a:solidFill>
              <a:srgbClr val="FF0000"/>
            </a:solidFill>
            <a:ln>
              <a:noFill/>
            </a:ln>
          </p:spPr>
          <p:txBody>
            <a:bodyPr anchorCtr="0" anchor="ctr" bIns="91425" lIns="91425" rIns="91425" tIns="91425">
              <a:noAutofit/>
            </a:bodyPr>
            <a:lstStyle/>
            <a:p>
              <a:pPr lvl="0">
                <a:spcBef>
                  <a:spcPts val="0"/>
                </a:spcBef>
                <a:buNone/>
              </a:pPr>
              <a:r>
                <a:t/>
              </a:r>
              <a:endParaRPr/>
            </a:p>
          </p:txBody>
        </p:sp>
      </p:grpSp>
      <p:cxnSp>
        <p:nvCxnSpPr>
          <p:cNvPr id="744" name="Shape 744"/>
          <p:cNvCxnSpPr/>
          <p:nvPr/>
        </p:nvCxnSpPr>
        <p:spPr>
          <a:xfrm>
            <a:off x="1878125" y="3038125"/>
            <a:ext cx="6157200" cy="21300"/>
          </a:xfrm>
          <a:prstGeom prst="straightConnector1">
            <a:avLst/>
          </a:prstGeom>
          <a:noFill/>
          <a:ln cap="flat" cmpd="sng" w="19050">
            <a:solidFill>
              <a:srgbClr val="00FF00"/>
            </a:solidFill>
            <a:prstDash val="solid"/>
            <a:round/>
            <a:headEnd len="lg" w="lg" type="none"/>
            <a:tailEnd len="lg" w="lg" type="none"/>
          </a:ln>
        </p:spPr>
      </p:cxnSp>
      <p:pic>
        <p:nvPicPr>
          <p:cNvPr descr="noun_187294.png" id="745" name="Shape 745"/>
          <p:cNvPicPr preferRelativeResize="0"/>
          <p:nvPr/>
        </p:nvPicPr>
        <p:blipFill rotWithShape="1">
          <a:blip r:embed="rId3">
            <a:alphaModFix/>
          </a:blip>
          <a:srcRect b="0" l="4528" r="4528" t="0"/>
          <a:stretch/>
        </p:blipFill>
        <p:spPr>
          <a:xfrm>
            <a:off x="584196" y="3303589"/>
            <a:ext cx="1039952" cy="1143536"/>
          </a:xfrm>
          <a:prstGeom prst="rect">
            <a:avLst/>
          </a:prstGeom>
          <a:noFill/>
          <a:ln>
            <a:noFill/>
          </a:ln>
        </p:spPr>
      </p:pic>
      <p:pic>
        <p:nvPicPr>
          <p:cNvPr descr="noun_11983.png" id="746" name="Shape 746"/>
          <p:cNvPicPr preferRelativeResize="0"/>
          <p:nvPr/>
        </p:nvPicPr>
        <p:blipFill>
          <a:blip r:embed="rId4">
            <a:alphaModFix/>
          </a:blip>
          <a:stretch>
            <a:fillRect/>
          </a:stretch>
        </p:blipFill>
        <p:spPr>
          <a:xfrm>
            <a:off x="608819" y="1846210"/>
            <a:ext cx="990708" cy="1089384"/>
          </a:xfrm>
          <a:prstGeom prst="rect">
            <a:avLst/>
          </a:prstGeom>
          <a:noFill/>
          <a:ln>
            <a:noFill/>
          </a:ln>
        </p:spPr>
      </p:pic>
      <p:pic>
        <p:nvPicPr>
          <p:cNvPr descr="noun_858307.png" id="747" name="Shape 747"/>
          <p:cNvPicPr preferRelativeResize="0"/>
          <p:nvPr/>
        </p:nvPicPr>
        <p:blipFill rotWithShape="1">
          <a:blip r:embed="rId5">
            <a:alphaModFix/>
          </a:blip>
          <a:srcRect b="0" l="4528" r="4528" t="0"/>
          <a:stretch/>
        </p:blipFill>
        <p:spPr>
          <a:xfrm>
            <a:off x="584199" y="442250"/>
            <a:ext cx="1039953" cy="11435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Shape 75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How do we improve?</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pic>
        <p:nvPicPr>
          <p:cNvPr descr="noun_1006533_cc.png" id="757" name="Shape 757"/>
          <p:cNvPicPr preferRelativeResize="0"/>
          <p:nvPr/>
        </p:nvPicPr>
        <p:blipFill rotWithShape="1">
          <a:blip r:embed="rId3">
            <a:alphaModFix/>
          </a:blip>
          <a:srcRect b="36930" l="0" r="0" t="26648"/>
          <a:stretch/>
        </p:blipFill>
        <p:spPr>
          <a:xfrm>
            <a:off x="297497" y="627362"/>
            <a:ext cx="1315000" cy="478924"/>
          </a:xfrm>
          <a:prstGeom prst="rect">
            <a:avLst/>
          </a:prstGeom>
          <a:noFill/>
          <a:ln>
            <a:noFill/>
          </a:ln>
        </p:spPr>
      </p:pic>
      <p:sp>
        <p:nvSpPr>
          <p:cNvPr id="758" name="Shape 758"/>
          <p:cNvSpPr txBox="1"/>
          <p:nvPr>
            <p:ph type="title"/>
          </p:nvPr>
        </p:nvSpPr>
        <p:spPr>
          <a:xfrm>
            <a:off x="1910125" y="533586"/>
            <a:ext cx="6922200" cy="572699"/>
          </a:xfrm>
          <a:prstGeom prst="rect">
            <a:avLst/>
          </a:prstGeom>
        </p:spPr>
        <p:txBody>
          <a:bodyPr anchorCtr="0" anchor="t" bIns="91425" lIns="91425" rIns="91425" tIns="91425">
            <a:noAutofit/>
          </a:bodyPr>
          <a:lstStyle/>
          <a:p>
            <a:pPr lvl="0" rtl="0">
              <a:spcBef>
                <a:spcPts val="0"/>
              </a:spcBef>
              <a:buNone/>
            </a:pPr>
            <a:r>
              <a:rPr lang="en"/>
              <a:t>Eye: What can you see?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nvSpPr>
        <p:spPr>
          <a:xfrm>
            <a:off x="407475" y="643000"/>
            <a:ext cx="7922100" cy="3624900"/>
          </a:xfrm>
          <a:prstGeom prst="rect">
            <a:avLst/>
          </a:prstGeom>
          <a:noFill/>
          <a:ln>
            <a:noFill/>
          </a:ln>
        </p:spPr>
        <p:txBody>
          <a:bodyPr anchorCtr="0" anchor="t" bIns="91425" lIns="91425" rIns="91425" tIns="91425">
            <a:noAutofit/>
          </a:bodyPr>
          <a:lstStyle/>
          <a:p>
            <a:pPr lvl="0">
              <a:spcBef>
                <a:spcPts val="0"/>
              </a:spcBef>
              <a:buNone/>
            </a:pPr>
            <a:r>
              <a:rPr lang="en" sz="2400">
                <a:solidFill>
                  <a:schemeClr val="dk1"/>
                </a:solidFill>
              </a:rPr>
              <a:t>“</a:t>
            </a:r>
            <a:r>
              <a:rPr lang="en" sz="2400">
                <a:solidFill>
                  <a:schemeClr val="dk1"/>
                </a:solidFill>
              </a:rPr>
              <a:t>Woz designed all the hardware </a:t>
            </a:r>
            <a:r>
              <a:rPr i="1" lang="en" sz="2400">
                <a:solidFill>
                  <a:schemeClr val="dk1"/>
                </a:solidFill>
              </a:rPr>
              <a:t>and </a:t>
            </a:r>
            <a:r>
              <a:rPr lang="en" sz="2400">
                <a:solidFill>
                  <a:schemeClr val="dk1"/>
                </a:solidFill>
              </a:rPr>
              <a:t>all the circuit boards </a:t>
            </a:r>
            <a:r>
              <a:rPr i="1" lang="en" sz="2400">
                <a:solidFill>
                  <a:schemeClr val="dk1"/>
                </a:solidFill>
              </a:rPr>
              <a:t>and </a:t>
            </a:r>
            <a:r>
              <a:rPr lang="en" sz="2400">
                <a:solidFill>
                  <a:schemeClr val="dk1"/>
                </a:solidFill>
              </a:rPr>
              <a:t>all the software that went into the Apple II… not one bug has ever been found … the circuit design of the Apple II is widely considered to be astonishingly beautiful, as close to perfection as one can get in engineering.”</a:t>
            </a:r>
          </a:p>
          <a:p>
            <a:pPr lvl="0">
              <a:spcBef>
                <a:spcPts val="0"/>
              </a:spcBef>
              <a:buNone/>
            </a:pPr>
            <a:r>
              <a:t/>
            </a:r>
            <a:endParaRPr sz="2400">
              <a:solidFill>
                <a:schemeClr val="dk1"/>
              </a:solidFill>
            </a:endParaRPr>
          </a:p>
          <a:p>
            <a:pPr lvl="0">
              <a:spcBef>
                <a:spcPts val="0"/>
              </a:spcBef>
              <a:buNone/>
            </a:pPr>
            <a:r>
              <a:rPr lang="en" sz="2400">
                <a:solidFill>
                  <a:schemeClr val="dk1"/>
                </a:solidFill>
              </a:rPr>
              <a:t>-- Vikram Chandra </a:t>
            </a:r>
            <a:r>
              <a:rPr i="1" lang="en" sz="2400">
                <a:solidFill>
                  <a:schemeClr val="dk1"/>
                </a:solidFill>
              </a:rPr>
              <a:t>Geek Sublime</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pic>
        <p:nvPicPr>
          <p:cNvPr descr="noun_5835.png" id="763" name="Shape 763"/>
          <p:cNvPicPr preferRelativeResize="0"/>
          <p:nvPr/>
        </p:nvPicPr>
        <p:blipFill>
          <a:blip r:embed="rId3">
            <a:alphaModFix/>
          </a:blip>
          <a:stretch>
            <a:fillRect/>
          </a:stretch>
        </p:blipFill>
        <p:spPr>
          <a:xfrm>
            <a:off x="413635" y="1661956"/>
            <a:ext cx="1082724" cy="1082724"/>
          </a:xfrm>
          <a:prstGeom prst="rect">
            <a:avLst/>
          </a:prstGeom>
          <a:noFill/>
          <a:ln>
            <a:noFill/>
          </a:ln>
        </p:spPr>
      </p:pic>
      <p:pic>
        <p:nvPicPr>
          <p:cNvPr descr="noun_1006533_cc.png" id="764" name="Shape 764"/>
          <p:cNvPicPr preferRelativeResize="0"/>
          <p:nvPr/>
        </p:nvPicPr>
        <p:blipFill rotWithShape="1">
          <a:blip r:embed="rId4">
            <a:alphaModFix/>
          </a:blip>
          <a:srcRect b="36930" l="0" r="0" t="26648"/>
          <a:stretch/>
        </p:blipFill>
        <p:spPr>
          <a:xfrm>
            <a:off x="297497" y="627362"/>
            <a:ext cx="1315000" cy="478924"/>
          </a:xfrm>
          <a:prstGeom prst="rect">
            <a:avLst/>
          </a:prstGeom>
          <a:noFill/>
          <a:ln>
            <a:noFill/>
          </a:ln>
        </p:spPr>
      </p:pic>
      <p:sp>
        <p:nvSpPr>
          <p:cNvPr id="765" name="Shape 765"/>
          <p:cNvSpPr txBox="1"/>
          <p:nvPr>
            <p:ph type="title"/>
          </p:nvPr>
        </p:nvSpPr>
        <p:spPr>
          <a:xfrm>
            <a:off x="1910125" y="533586"/>
            <a:ext cx="6922200" cy="572699"/>
          </a:xfrm>
          <a:prstGeom prst="rect">
            <a:avLst/>
          </a:prstGeom>
        </p:spPr>
        <p:txBody>
          <a:bodyPr anchorCtr="0" anchor="t" bIns="91425" lIns="91425" rIns="91425" tIns="91425">
            <a:noAutofit/>
          </a:bodyPr>
          <a:lstStyle/>
          <a:p>
            <a:pPr lvl="0" rtl="0">
              <a:spcBef>
                <a:spcPts val="0"/>
              </a:spcBef>
              <a:buNone/>
            </a:pPr>
            <a:r>
              <a:rPr lang="en"/>
              <a:t>Eye: What can you see?</a:t>
            </a:r>
          </a:p>
        </p:txBody>
      </p:sp>
      <p:sp>
        <p:nvSpPr>
          <p:cNvPr id="766" name="Shape 766"/>
          <p:cNvSpPr txBox="1"/>
          <p:nvPr>
            <p:ph type="title"/>
          </p:nvPr>
        </p:nvSpPr>
        <p:spPr>
          <a:xfrm>
            <a:off x="1910125" y="1916974"/>
            <a:ext cx="6922200" cy="572700"/>
          </a:xfrm>
          <a:prstGeom prst="rect">
            <a:avLst/>
          </a:prstGeom>
        </p:spPr>
        <p:txBody>
          <a:bodyPr anchorCtr="0" anchor="t" bIns="91425" lIns="91425" rIns="91425" tIns="91425">
            <a:noAutofit/>
          </a:bodyPr>
          <a:lstStyle/>
          <a:p>
            <a:pPr lvl="0" rtl="0">
              <a:spcBef>
                <a:spcPts val="0"/>
              </a:spcBef>
              <a:buNone/>
            </a:pPr>
            <a:r>
              <a:rPr lang="en"/>
              <a:t>Hand</a:t>
            </a:r>
            <a:r>
              <a:rPr lang="en"/>
              <a:t>: What can you build?</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pic>
        <p:nvPicPr>
          <p:cNvPr descr="noun_5835.png" id="771" name="Shape 771"/>
          <p:cNvPicPr preferRelativeResize="0"/>
          <p:nvPr/>
        </p:nvPicPr>
        <p:blipFill>
          <a:blip r:embed="rId3">
            <a:alphaModFix/>
          </a:blip>
          <a:stretch>
            <a:fillRect/>
          </a:stretch>
        </p:blipFill>
        <p:spPr>
          <a:xfrm>
            <a:off x="413635" y="1661956"/>
            <a:ext cx="1082724" cy="1082724"/>
          </a:xfrm>
          <a:prstGeom prst="rect">
            <a:avLst/>
          </a:prstGeom>
          <a:noFill/>
          <a:ln>
            <a:noFill/>
          </a:ln>
        </p:spPr>
      </p:pic>
      <p:pic>
        <p:nvPicPr>
          <p:cNvPr descr="noun_62377.png" id="772" name="Shape 772"/>
          <p:cNvPicPr preferRelativeResize="0"/>
          <p:nvPr/>
        </p:nvPicPr>
        <p:blipFill rotWithShape="1">
          <a:blip r:embed="rId4">
            <a:alphaModFix/>
          </a:blip>
          <a:srcRect b="25056" l="29501" r="23789" t="17263"/>
          <a:stretch/>
        </p:blipFill>
        <p:spPr>
          <a:xfrm>
            <a:off x="501840" y="3071749"/>
            <a:ext cx="906314" cy="1119248"/>
          </a:xfrm>
          <a:prstGeom prst="rect">
            <a:avLst/>
          </a:prstGeom>
          <a:noFill/>
          <a:ln>
            <a:noFill/>
          </a:ln>
        </p:spPr>
      </p:pic>
      <p:pic>
        <p:nvPicPr>
          <p:cNvPr descr="noun_1006533_cc.png" id="773" name="Shape 773"/>
          <p:cNvPicPr preferRelativeResize="0"/>
          <p:nvPr/>
        </p:nvPicPr>
        <p:blipFill rotWithShape="1">
          <a:blip r:embed="rId5">
            <a:alphaModFix/>
          </a:blip>
          <a:srcRect b="36930" l="0" r="0" t="26648"/>
          <a:stretch/>
        </p:blipFill>
        <p:spPr>
          <a:xfrm>
            <a:off x="297497" y="627362"/>
            <a:ext cx="1315000" cy="478924"/>
          </a:xfrm>
          <a:prstGeom prst="rect">
            <a:avLst/>
          </a:prstGeom>
          <a:noFill/>
          <a:ln>
            <a:noFill/>
          </a:ln>
        </p:spPr>
      </p:pic>
      <p:sp>
        <p:nvSpPr>
          <p:cNvPr id="774" name="Shape 774"/>
          <p:cNvSpPr txBox="1"/>
          <p:nvPr>
            <p:ph type="title"/>
          </p:nvPr>
        </p:nvSpPr>
        <p:spPr>
          <a:xfrm>
            <a:off x="1910125" y="533586"/>
            <a:ext cx="6922200" cy="572699"/>
          </a:xfrm>
          <a:prstGeom prst="rect">
            <a:avLst/>
          </a:prstGeom>
        </p:spPr>
        <p:txBody>
          <a:bodyPr anchorCtr="0" anchor="t" bIns="91425" lIns="91425" rIns="91425" tIns="91425">
            <a:noAutofit/>
          </a:bodyPr>
          <a:lstStyle/>
          <a:p>
            <a:pPr lvl="0" rtl="0">
              <a:spcBef>
                <a:spcPts val="0"/>
              </a:spcBef>
              <a:buNone/>
            </a:pPr>
            <a:r>
              <a:rPr lang="en"/>
              <a:t>Eye: What can you see?</a:t>
            </a:r>
          </a:p>
        </p:txBody>
      </p:sp>
      <p:sp>
        <p:nvSpPr>
          <p:cNvPr id="775" name="Shape 775"/>
          <p:cNvSpPr txBox="1"/>
          <p:nvPr>
            <p:ph type="title"/>
          </p:nvPr>
        </p:nvSpPr>
        <p:spPr>
          <a:xfrm>
            <a:off x="1910125" y="1916974"/>
            <a:ext cx="6922200" cy="572700"/>
          </a:xfrm>
          <a:prstGeom prst="rect">
            <a:avLst/>
          </a:prstGeom>
        </p:spPr>
        <p:txBody>
          <a:bodyPr anchorCtr="0" anchor="t" bIns="91425" lIns="91425" rIns="91425" tIns="91425">
            <a:noAutofit/>
          </a:bodyPr>
          <a:lstStyle/>
          <a:p>
            <a:pPr lvl="0" rtl="0">
              <a:spcBef>
                <a:spcPts val="0"/>
              </a:spcBef>
              <a:buNone/>
            </a:pPr>
            <a:r>
              <a:rPr lang="en"/>
              <a:t>Hand: What can you build?</a:t>
            </a:r>
          </a:p>
        </p:txBody>
      </p:sp>
      <p:sp>
        <p:nvSpPr>
          <p:cNvPr id="776" name="Shape 776"/>
          <p:cNvSpPr txBox="1"/>
          <p:nvPr>
            <p:ph type="title"/>
          </p:nvPr>
        </p:nvSpPr>
        <p:spPr>
          <a:xfrm>
            <a:off x="1910125" y="3618299"/>
            <a:ext cx="6922200" cy="572700"/>
          </a:xfrm>
          <a:prstGeom prst="rect">
            <a:avLst/>
          </a:prstGeom>
        </p:spPr>
        <p:txBody>
          <a:bodyPr anchorCtr="0" anchor="t" bIns="91425" lIns="91425" rIns="91425" tIns="91425">
            <a:noAutofit/>
          </a:bodyPr>
          <a:lstStyle/>
          <a:p>
            <a:pPr lvl="0" rtl="0">
              <a:spcBef>
                <a:spcPts val="0"/>
              </a:spcBef>
              <a:buNone/>
            </a:pPr>
            <a:r>
              <a:rPr lang="en"/>
              <a:t> Mind: What do you know?</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pic>
        <p:nvPicPr>
          <p:cNvPr descr="noun_1006533_cc.png" id="781" name="Shape 781"/>
          <p:cNvPicPr preferRelativeResize="0"/>
          <p:nvPr/>
        </p:nvPicPr>
        <p:blipFill rotWithShape="1">
          <a:blip r:embed="rId3">
            <a:alphaModFix/>
          </a:blip>
          <a:srcRect b="36930" l="0" r="0" t="26648"/>
          <a:stretch/>
        </p:blipFill>
        <p:spPr>
          <a:xfrm>
            <a:off x="223547" y="282312"/>
            <a:ext cx="1315000" cy="4789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pic>
        <p:nvPicPr>
          <p:cNvPr descr="noun_1006533_cc.png" id="786" name="Shape 786"/>
          <p:cNvPicPr preferRelativeResize="0"/>
          <p:nvPr/>
        </p:nvPicPr>
        <p:blipFill rotWithShape="1">
          <a:blip r:embed="rId3">
            <a:alphaModFix/>
          </a:blip>
          <a:srcRect b="36930" l="0" r="0" t="26648"/>
          <a:stretch/>
        </p:blipFill>
        <p:spPr>
          <a:xfrm>
            <a:off x="223547" y="282312"/>
            <a:ext cx="1315000" cy="478924"/>
          </a:xfrm>
          <a:prstGeom prst="rect">
            <a:avLst/>
          </a:prstGeom>
          <a:noFill/>
          <a:ln>
            <a:noFill/>
          </a:ln>
        </p:spPr>
      </p:pic>
      <p:pic>
        <p:nvPicPr>
          <p:cNvPr descr="Screen Shot 2017-07-13 at 12.32.48 PM.png" id="787" name="Shape 787"/>
          <p:cNvPicPr preferRelativeResize="0"/>
          <p:nvPr/>
        </p:nvPicPr>
        <p:blipFill>
          <a:blip r:embed="rId4">
            <a:alphaModFix/>
          </a:blip>
          <a:stretch>
            <a:fillRect/>
          </a:stretch>
        </p:blipFill>
        <p:spPr>
          <a:xfrm>
            <a:off x="1690948" y="152400"/>
            <a:ext cx="7300651" cy="482499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pic>
        <p:nvPicPr>
          <p:cNvPr descr="chip.jpg" id="792" name="Shape 792"/>
          <p:cNvPicPr preferRelativeResize="0"/>
          <p:nvPr/>
        </p:nvPicPr>
        <p:blipFill>
          <a:blip r:embed="rId3">
            <a:alphaModFix/>
          </a:blip>
          <a:stretch>
            <a:fillRect/>
          </a:stretch>
        </p:blipFill>
        <p:spPr>
          <a:xfrm>
            <a:off x="5130975" y="597423"/>
            <a:ext cx="3708349" cy="3603250"/>
          </a:xfrm>
          <a:prstGeom prst="rect">
            <a:avLst/>
          </a:prstGeom>
          <a:noFill/>
          <a:ln>
            <a:noFill/>
          </a:ln>
        </p:spPr>
      </p:pic>
      <p:pic>
        <p:nvPicPr>
          <p:cNvPr descr="noun_1006533_cc.png" id="793" name="Shape 793"/>
          <p:cNvPicPr preferRelativeResize="0"/>
          <p:nvPr/>
        </p:nvPicPr>
        <p:blipFill rotWithShape="1">
          <a:blip r:embed="rId4">
            <a:alphaModFix/>
          </a:blip>
          <a:srcRect b="36930" l="0" r="0" t="26648"/>
          <a:stretch/>
        </p:blipFill>
        <p:spPr>
          <a:xfrm>
            <a:off x="223547" y="282312"/>
            <a:ext cx="1315000" cy="4789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pic>
        <p:nvPicPr>
          <p:cNvPr descr="chip.jpg" id="798" name="Shape 798"/>
          <p:cNvPicPr preferRelativeResize="0"/>
          <p:nvPr/>
        </p:nvPicPr>
        <p:blipFill>
          <a:blip r:embed="rId3">
            <a:alphaModFix/>
          </a:blip>
          <a:stretch>
            <a:fillRect/>
          </a:stretch>
        </p:blipFill>
        <p:spPr>
          <a:xfrm>
            <a:off x="5130975" y="597423"/>
            <a:ext cx="3708349" cy="3603250"/>
          </a:xfrm>
          <a:prstGeom prst="rect">
            <a:avLst/>
          </a:prstGeom>
          <a:noFill/>
          <a:ln>
            <a:noFill/>
          </a:ln>
        </p:spPr>
      </p:pic>
      <p:pic>
        <p:nvPicPr>
          <p:cNvPr descr="noun_1006533_cc.png" id="799" name="Shape 799"/>
          <p:cNvPicPr preferRelativeResize="0"/>
          <p:nvPr/>
        </p:nvPicPr>
        <p:blipFill rotWithShape="1">
          <a:blip r:embed="rId4">
            <a:alphaModFix/>
          </a:blip>
          <a:srcRect b="36930" l="0" r="0" t="26648"/>
          <a:stretch/>
        </p:blipFill>
        <p:spPr>
          <a:xfrm>
            <a:off x="223547" y="282312"/>
            <a:ext cx="1315000" cy="478924"/>
          </a:xfrm>
          <a:prstGeom prst="rect">
            <a:avLst/>
          </a:prstGeom>
          <a:noFill/>
          <a:ln>
            <a:noFill/>
          </a:ln>
        </p:spPr>
      </p:pic>
      <p:sp>
        <p:nvSpPr>
          <p:cNvPr id="800" name="Shape 800"/>
          <p:cNvSpPr txBox="1"/>
          <p:nvPr/>
        </p:nvSpPr>
        <p:spPr>
          <a:xfrm>
            <a:off x="354975" y="1047825"/>
            <a:ext cx="4554300" cy="27327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[The chipping paint]</a:t>
            </a:r>
            <a:r>
              <a:rPr lang="en" sz="2400">
                <a:solidFill>
                  <a:srgbClr val="FFFFFF"/>
                </a:solidFill>
              </a:rPr>
              <a:t> could be an example of machine-cutting "without sharp blades," adding "it looks like they painted before they actually cut the piece."</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pic>
        <p:nvPicPr>
          <p:cNvPr descr="chip.jpg" id="805" name="Shape 805"/>
          <p:cNvPicPr preferRelativeResize="0"/>
          <p:nvPr/>
        </p:nvPicPr>
        <p:blipFill>
          <a:blip r:embed="rId3">
            <a:alphaModFix/>
          </a:blip>
          <a:stretch>
            <a:fillRect/>
          </a:stretch>
        </p:blipFill>
        <p:spPr>
          <a:xfrm>
            <a:off x="5130975" y="597423"/>
            <a:ext cx="3708349" cy="3603250"/>
          </a:xfrm>
          <a:prstGeom prst="rect">
            <a:avLst/>
          </a:prstGeom>
          <a:noFill/>
          <a:ln>
            <a:noFill/>
          </a:ln>
        </p:spPr>
      </p:pic>
      <p:pic>
        <p:nvPicPr>
          <p:cNvPr descr="noun_1006533_cc.png" id="806" name="Shape 806"/>
          <p:cNvPicPr preferRelativeResize="0"/>
          <p:nvPr/>
        </p:nvPicPr>
        <p:blipFill rotWithShape="1">
          <a:blip r:embed="rId4">
            <a:alphaModFix/>
          </a:blip>
          <a:srcRect b="36930" l="0" r="0" t="26648"/>
          <a:stretch/>
        </p:blipFill>
        <p:spPr>
          <a:xfrm>
            <a:off x="223547" y="282312"/>
            <a:ext cx="1315000" cy="478924"/>
          </a:xfrm>
          <a:prstGeom prst="rect">
            <a:avLst/>
          </a:prstGeom>
          <a:noFill/>
          <a:ln>
            <a:noFill/>
          </a:ln>
        </p:spPr>
      </p:pic>
      <p:sp>
        <p:nvSpPr>
          <p:cNvPr id="807" name="Shape 807"/>
          <p:cNvSpPr txBox="1"/>
          <p:nvPr/>
        </p:nvSpPr>
        <p:spPr>
          <a:xfrm>
            <a:off x="354975" y="1047825"/>
            <a:ext cx="4554300" cy="27327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F6F6F"/>
                </a:solidFill>
              </a:rPr>
              <a:t>[The chipping paint] could be an example of machine-cutting "</a:t>
            </a:r>
            <a:r>
              <a:rPr lang="en" sz="2400">
                <a:solidFill>
                  <a:srgbClr val="FF0000"/>
                </a:solidFill>
              </a:rPr>
              <a:t>without sharp blades</a:t>
            </a:r>
            <a:r>
              <a:rPr lang="en" sz="2400">
                <a:solidFill>
                  <a:srgbClr val="6F6F6F"/>
                </a:solidFill>
              </a:rPr>
              <a:t>," adding "it looks like </a:t>
            </a:r>
            <a:r>
              <a:rPr lang="en" sz="2400">
                <a:solidFill>
                  <a:srgbClr val="FF0000"/>
                </a:solidFill>
              </a:rPr>
              <a:t>they painted before they actually cut the piece</a:t>
            </a:r>
            <a:r>
              <a:rPr lang="en" sz="2400">
                <a:solidFill>
                  <a:srgbClr val="6F6F6F"/>
                </a:solidFill>
              </a:rPr>
              <a:t>."</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descr="IMG_2509.JPG" id="812" name="Shape 812"/>
          <p:cNvPicPr preferRelativeResize="0"/>
          <p:nvPr/>
        </p:nvPicPr>
        <p:blipFill rotWithShape="1">
          <a:blip r:embed="rId3">
            <a:alphaModFix/>
          </a:blip>
          <a:srcRect b="13562" l="0" r="0" t="13562"/>
          <a:stretch/>
        </p:blipFill>
        <p:spPr>
          <a:xfrm>
            <a:off x="5130975" y="597423"/>
            <a:ext cx="3708349" cy="3603249"/>
          </a:xfrm>
          <a:prstGeom prst="rect">
            <a:avLst/>
          </a:prstGeom>
          <a:noFill/>
          <a:ln>
            <a:noFill/>
          </a:ln>
        </p:spPr>
      </p:pic>
      <p:pic>
        <p:nvPicPr>
          <p:cNvPr descr="noun_1006533_cc.png" id="813" name="Shape 813"/>
          <p:cNvPicPr preferRelativeResize="0"/>
          <p:nvPr/>
        </p:nvPicPr>
        <p:blipFill rotWithShape="1">
          <a:blip r:embed="rId4">
            <a:alphaModFix/>
          </a:blip>
          <a:srcRect b="36930" l="0" r="0" t="26648"/>
          <a:stretch/>
        </p:blipFill>
        <p:spPr>
          <a:xfrm>
            <a:off x="223547" y="282312"/>
            <a:ext cx="1315000" cy="478924"/>
          </a:xfrm>
          <a:prstGeom prst="rect">
            <a:avLst/>
          </a:prstGeom>
          <a:noFill/>
          <a:ln>
            <a:noFill/>
          </a:ln>
        </p:spPr>
      </p:pic>
      <p:sp>
        <p:nvSpPr>
          <p:cNvPr id="814" name="Shape 814"/>
          <p:cNvSpPr txBox="1"/>
          <p:nvPr/>
        </p:nvSpPr>
        <p:spPr>
          <a:xfrm>
            <a:off x="354975" y="1047825"/>
            <a:ext cx="4554300" cy="2732700"/>
          </a:xfrm>
          <a:prstGeom prst="rect">
            <a:avLst/>
          </a:prstGeom>
          <a:noFill/>
          <a:ln>
            <a:noFill/>
          </a:ln>
        </p:spPr>
        <p:txBody>
          <a:bodyPr anchorCtr="0" anchor="t" bIns="91425" lIns="91425" rIns="91425" tIns="91425">
            <a:noAutofit/>
          </a:bodyPr>
          <a:lstStyle/>
          <a:p>
            <a:pPr lvl="0" rtl="0">
              <a:spcBef>
                <a:spcPts val="0"/>
              </a:spcBef>
              <a:buNone/>
            </a:pPr>
            <a:r>
              <a:t/>
            </a:r>
            <a:endParaRPr sz="2400">
              <a:solidFill>
                <a:srgbClr val="6F6F6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descr="IMG_2509.JPG" id="819" name="Shape 819"/>
          <p:cNvPicPr preferRelativeResize="0"/>
          <p:nvPr/>
        </p:nvPicPr>
        <p:blipFill rotWithShape="1">
          <a:blip r:embed="rId3">
            <a:alphaModFix/>
          </a:blip>
          <a:srcRect b="13562" l="0" r="0" t="13562"/>
          <a:stretch/>
        </p:blipFill>
        <p:spPr>
          <a:xfrm>
            <a:off x="5130975" y="597423"/>
            <a:ext cx="3708349" cy="3603249"/>
          </a:xfrm>
          <a:prstGeom prst="rect">
            <a:avLst/>
          </a:prstGeom>
          <a:noFill/>
          <a:ln>
            <a:noFill/>
          </a:ln>
        </p:spPr>
      </p:pic>
      <p:pic>
        <p:nvPicPr>
          <p:cNvPr descr="noun_1006533_cc.png" id="820" name="Shape 820"/>
          <p:cNvPicPr preferRelativeResize="0"/>
          <p:nvPr/>
        </p:nvPicPr>
        <p:blipFill rotWithShape="1">
          <a:blip r:embed="rId4">
            <a:alphaModFix/>
          </a:blip>
          <a:srcRect b="36930" l="0" r="0" t="26648"/>
          <a:stretch/>
        </p:blipFill>
        <p:spPr>
          <a:xfrm>
            <a:off x="223547" y="282312"/>
            <a:ext cx="1315000" cy="478924"/>
          </a:xfrm>
          <a:prstGeom prst="rect">
            <a:avLst/>
          </a:prstGeom>
          <a:noFill/>
          <a:ln>
            <a:noFill/>
          </a:ln>
        </p:spPr>
      </p:pic>
      <p:sp>
        <p:nvSpPr>
          <p:cNvPr id="821" name="Shape 821"/>
          <p:cNvSpPr txBox="1"/>
          <p:nvPr/>
        </p:nvSpPr>
        <p:spPr>
          <a:xfrm>
            <a:off x="354975" y="1047825"/>
            <a:ext cx="4554300" cy="2732700"/>
          </a:xfrm>
          <a:prstGeom prst="rect">
            <a:avLst/>
          </a:prstGeom>
          <a:noFill/>
          <a:ln>
            <a:noFill/>
          </a:ln>
        </p:spPr>
        <p:txBody>
          <a:bodyPr anchorCtr="0" anchor="t" bIns="91425" lIns="91425" rIns="91425" tIns="91425">
            <a:noAutofit/>
          </a:bodyPr>
          <a:lstStyle/>
          <a:p>
            <a:pPr lvl="0" rtl="0">
              <a:spcBef>
                <a:spcPts val="0"/>
              </a:spcBef>
              <a:buNone/>
            </a:pPr>
            <a:r>
              <a:t/>
            </a:r>
            <a:endParaRPr sz="2400">
              <a:solidFill>
                <a:srgbClr val="6F6F6F"/>
              </a:solidFill>
            </a:endParaRPr>
          </a:p>
        </p:txBody>
      </p:sp>
      <p:cxnSp>
        <p:nvCxnSpPr>
          <p:cNvPr id="822" name="Shape 822"/>
          <p:cNvCxnSpPr/>
          <p:nvPr/>
        </p:nvCxnSpPr>
        <p:spPr>
          <a:xfrm flipH="1">
            <a:off x="7384825" y="3540575"/>
            <a:ext cx="1284000" cy="4104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pic>
        <p:nvPicPr>
          <p:cNvPr descr="IMG_2509.JPG" id="827" name="Shape 827"/>
          <p:cNvPicPr preferRelativeResize="0"/>
          <p:nvPr/>
        </p:nvPicPr>
        <p:blipFill rotWithShape="1">
          <a:blip r:embed="rId3">
            <a:alphaModFix/>
          </a:blip>
          <a:srcRect b="13562" l="0" r="0" t="13562"/>
          <a:stretch/>
        </p:blipFill>
        <p:spPr>
          <a:xfrm>
            <a:off x="5130975" y="597423"/>
            <a:ext cx="3708349" cy="3603249"/>
          </a:xfrm>
          <a:prstGeom prst="rect">
            <a:avLst/>
          </a:prstGeom>
          <a:noFill/>
          <a:ln>
            <a:noFill/>
          </a:ln>
        </p:spPr>
      </p:pic>
      <p:pic>
        <p:nvPicPr>
          <p:cNvPr descr="noun_1006533_cc.png" id="828" name="Shape 828"/>
          <p:cNvPicPr preferRelativeResize="0"/>
          <p:nvPr/>
        </p:nvPicPr>
        <p:blipFill rotWithShape="1">
          <a:blip r:embed="rId4">
            <a:alphaModFix/>
          </a:blip>
          <a:srcRect b="36930" l="0" r="0" t="26648"/>
          <a:stretch/>
        </p:blipFill>
        <p:spPr>
          <a:xfrm>
            <a:off x="223547" y="282312"/>
            <a:ext cx="1315000" cy="478924"/>
          </a:xfrm>
          <a:prstGeom prst="rect">
            <a:avLst/>
          </a:prstGeom>
          <a:noFill/>
          <a:ln>
            <a:noFill/>
          </a:ln>
        </p:spPr>
      </p:pic>
      <p:sp>
        <p:nvSpPr>
          <p:cNvPr id="829" name="Shape 829"/>
          <p:cNvSpPr txBox="1"/>
          <p:nvPr/>
        </p:nvSpPr>
        <p:spPr>
          <a:xfrm>
            <a:off x="354975" y="1047825"/>
            <a:ext cx="4554300" cy="2732700"/>
          </a:xfrm>
          <a:prstGeom prst="rect">
            <a:avLst/>
          </a:prstGeom>
          <a:noFill/>
          <a:ln>
            <a:noFill/>
          </a:ln>
        </p:spPr>
        <p:txBody>
          <a:bodyPr anchorCtr="0" anchor="t" bIns="91425" lIns="91425" rIns="91425" tIns="91425">
            <a:noAutofit/>
          </a:bodyPr>
          <a:lstStyle/>
          <a:p>
            <a:pPr lvl="0" rtl="0">
              <a:spcBef>
                <a:spcPts val="0"/>
              </a:spcBef>
              <a:buNone/>
            </a:pPr>
            <a:r>
              <a:t/>
            </a:r>
            <a:endParaRPr sz="2400">
              <a:solidFill>
                <a:srgbClr val="6F6F6F"/>
              </a:solidFill>
            </a:endParaRPr>
          </a:p>
        </p:txBody>
      </p:sp>
      <p:cxnSp>
        <p:nvCxnSpPr>
          <p:cNvPr id="830" name="Shape 830"/>
          <p:cNvCxnSpPr/>
          <p:nvPr/>
        </p:nvCxnSpPr>
        <p:spPr>
          <a:xfrm flipH="1">
            <a:off x="7384825" y="3540575"/>
            <a:ext cx="1284000" cy="410400"/>
          </a:xfrm>
          <a:prstGeom prst="straightConnector1">
            <a:avLst/>
          </a:prstGeom>
          <a:noFill/>
          <a:ln cap="flat" cmpd="sng" w="38100">
            <a:solidFill>
              <a:srgbClr val="FF0000"/>
            </a:solidFill>
            <a:prstDash val="solid"/>
            <a:round/>
            <a:headEnd len="lg" w="lg" type="none"/>
            <a:tailEnd len="lg" w="lg" type="triangle"/>
          </a:ln>
        </p:spPr>
      </p:cxnSp>
      <p:sp>
        <p:nvSpPr>
          <p:cNvPr id="831" name="Shape 831"/>
          <p:cNvSpPr txBox="1"/>
          <p:nvPr/>
        </p:nvSpPr>
        <p:spPr>
          <a:xfrm>
            <a:off x="354975" y="1047825"/>
            <a:ext cx="4554300" cy="27327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F6F6F"/>
                </a:solidFill>
              </a:rPr>
              <a:t>[The chipping paint] could be an example of machine-cutting "without sharp blades," adding "it looks like </a:t>
            </a:r>
            <a:r>
              <a:rPr lang="en" sz="2400">
                <a:solidFill>
                  <a:srgbClr val="FF0000"/>
                </a:solidFill>
              </a:rPr>
              <a:t>they painted before they actually cut the piece</a:t>
            </a:r>
            <a:r>
              <a:rPr lang="en" sz="2400">
                <a:solidFill>
                  <a:srgbClr val="6F6F6F"/>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ctrTitle"/>
          </p:nvPr>
        </p:nvSpPr>
        <p:spPr>
          <a:xfrm>
            <a:off x="311700" y="744575"/>
            <a:ext cx="8520600" cy="2645400"/>
          </a:xfrm>
          <a:prstGeom prst="rect">
            <a:avLst/>
          </a:prstGeom>
        </p:spPr>
        <p:txBody>
          <a:bodyPr anchorCtr="0" anchor="t" bIns="91425" lIns="91425" rIns="91425" tIns="91425">
            <a:noAutofit/>
          </a:bodyPr>
          <a:lstStyle/>
          <a:p>
            <a:pPr lvl="0" rtl="0">
              <a:spcBef>
                <a:spcPts val="0"/>
              </a:spcBef>
              <a:buNone/>
            </a:pPr>
            <a:r>
              <a:rPr lang="en"/>
              <a:t>Unbreakable</a:t>
            </a:r>
          </a:p>
          <a:p>
            <a:pPr lvl="0" rtl="0">
              <a:spcBef>
                <a:spcPts val="0"/>
              </a:spcBef>
              <a:buNone/>
            </a:pPr>
            <a:r>
              <a:t/>
            </a:r>
            <a:endParaRPr/>
          </a:p>
          <a:p>
            <a:pPr lvl="0" rtl="0">
              <a:spcBef>
                <a:spcPts val="0"/>
              </a:spcBef>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Shape 836"/>
          <p:cNvSpPr txBox="1"/>
          <p:nvPr/>
        </p:nvSpPr>
        <p:spPr>
          <a:xfrm>
            <a:off x="439200" y="813400"/>
            <a:ext cx="8265600" cy="3000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800">
                <a:solidFill>
                  <a:srgbClr val="FFFDB0"/>
                </a:solidFill>
              </a:rPr>
              <a:t>$offset</a:t>
            </a:r>
            <a:r>
              <a:rPr lang="en" sz="1800"/>
              <a:t> </a:t>
            </a:r>
            <a:r>
              <a:rPr lang="en" sz="1800">
                <a:solidFill>
                  <a:srgbClr val="AFFB98"/>
                </a:solidFill>
              </a:rPr>
              <a:t>=</a:t>
            </a:r>
            <a:r>
              <a:rPr lang="en" sz="1800"/>
              <a:t> </a:t>
            </a:r>
            <a:r>
              <a:rPr lang="en" sz="1800">
                <a:solidFill>
                  <a:srgbClr val="FFFDB0"/>
                </a:solidFill>
              </a:rPr>
              <a:t>$argv</a:t>
            </a:r>
            <a:r>
              <a:rPr lang="en" sz="1800">
                <a:solidFill>
                  <a:srgbClr val="AFFB98"/>
                </a:solidFill>
              </a:rPr>
              <a:t>[</a:t>
            </a:r>
            <a:r>
              <a:rPr lang="en" sz="1800">
                <a:solidFill>
                  <a:srgbClr val="A0D9FF"/>
                </a:solidFill>
              </a:rPr>
              <a:t>0</a:t>
            </a:r>
            <a:r>
              <a:rPr lang="en" sz="1800">
                <a:solidFill>
                  <a:srgbClr val="AFFB98"/>
                </a:solidFill>
              </a:rPr>
              <a:t>];</a:t>
            </a:r>
          </a:p>
          <a:p>
            <a:pPr indent="0" lvl="0" marL="0" rtl="0">
              <a:lnSpc>
                <a:spcPct val="115000"/>
              </a:lnSpc>
              <a:spcBef>
                <a:spcPts val="0"/>
              </a:spcBef>
              <a:buNone/>
            </a:pPr>
            <a:r>
              <a:rPr lang="en" sz="1800">
                <a:solidFill>
                  <a:srgbClr val="FFFDB0"/>
                </a:solidFill>
              </a:rPr>
              <a:t>$query</a:t>
            </a:r>
            <a:r>
              <a:rPr lang="en" sz="1800"/>
              <a:t>  </a:t>
            </a:r>
            <a:r>
              <a:rPr lang="en" sz="1800">
                <a:solidFill>
                  <a:srgbClr val="AFFB98"/>
                </a:solidFill>
              </a:rPr>
              <a:t>=</a:t>
            </a:r>
            <a:r>
              <a:rPr lang="en" sz="1800"/>
              <a:t> </a:t>
            </a:r>
            <a:r>
              <a:rPr lang="en" sz="1800">
                <a:solidFill>
                  <a:srgbClr val="A0D9FF"/>
                </a:solidFill>
              </a:rPr>
              <a:t>"SELECT id, name FROM products ORDER BY name LIMIT 20</a:t>
            </a:r>
          </a:p>
          <a:p>
            <a:pPr indent="457200" lvl="0" marL="457200" rtl="0">
              <a:lnSpc>
                <a:spcPct val="115000"/>
              </a:lnSpc>
              <a:spcBef>
                <a:spcPts val="0"/>
              </a:spcBef>
              <a:buNone/>
            </a:pPr>
            <a:r>
              <a:rPr lang="en" sz="1800">
                <a:solidFill>
                  <a:srgbClr val="A0D9FF"/>
                </a:solidFill>
              </a:rPr>
              <a:t>   OFFSET</a:t>
            </a:r>
            <a:r>
              <a:rPr lang="en" sz="1800"/>
              <a:t> </a:t>
            </a:r>
            <a:r>
              <a:rPr lang="en" sz="1800">
                <a:solidFill>
                  <a:srgbClr val="CEFC8F"/>
                </a:solidFill>
              </a:rPr>
              <a:t>$offset</a:t>
            </a:r>
            <a:r>
              <a:rPr lang="en" sz="1800">
                <a:solidFill>
                  <a:srgbClr val="A0D9FF"/>
                </a:solidFill>
              </a:rPr>
              <a:t>;"</a:t>
            </a:r>
            <a:r>
              <a:rPr lang="en" sz="1800">
                <a:solidFill>
                  <a:srgbClr val="AFFB98"/>
                </a:solidFill>
              </a:rPr>
              <a:t>;</a:t>
            </a:r>
          </a:p>
          <a:p>
            <a:pPr lvl="0" rtl="0">
              <a:lnSpc>
                <a:spcPct val="115000"/>
              </a:lnSpc>
              <a:spcBef>
                <a:spcPts val="0"/>
              </a:spcBef>
              <a:buNone/>
            </a:pPr>
            <a:r>
              <a:rPr lang="en" sz="1800">
                <a:solidFill>
                  <a:srgbClr val="AFFB98"/>
                </a:solidFill>
              </a:rPr>
              <a:t>	</a:t>
            </a:r>
          </a:p>
        </p:txBody>
      </p:sp>
      <p:pic>
        <p:nvPicPr>
          <p:cNvPr descr="noun_1006533_cc.png" id="837" name="Shape 837"/>
          <p:cNvPicPr preferRelativeResize="0"/>
          <p:nvPr/>
        </p:nvPicPr>
        <p:blipFill rotWithShape="1">
          <a:blip r:embed="rId3">
            <a:alphaModFix/>
          </a:blip>
          <a:srcRect b="36930" l="0" r="0" t="26648"/>
          <a:stretch/>
        </p:blipFill>
        <p:spPr>
          <a:xfrm>
            <a:off x="223547" y="282312"/>
            <a:ext cx="1315000" cy="47892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Shape 842"/>
          <p:cNvSpPr txBox="1"/>
          <p:nvPr/>
        </p:nvSpPr>
        <p:spPr>
          <a:xfrm>
            <a:off x="407475" y="643000"/>
            <a:ext cx="7922100" cy="36249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dk1"/>
                </a:solidFill>
              </a:rPr>
              <a:t>“Woz designed all the hardware </a:t>
            </a:r>
            <a:r>
              <a:rPr i="1" lang="en" sz="2400">
                <a:solidFill>
                  <a:schemeClr val="dk1"/>
                </a:solidFill>
              </a:rPr>
              <a:t>and </a:t>
            </a:r>
            <a:r>
              <a:rPr lang="en" sz="2400">
                <a:solidFill>
                  <a:schemeClr val="dk1"/>
                </a:solidFill>
              </a:rPr>
              <a:t>all the circuit boards </a:t>
            </a:r>
            <a:r>
              <a:rPr i="1" lang="en" sz="2400">
                <a:solidFill>
                  <a:schemeClr val="dk1"/>
                </a:solidFill>
              </a:rPr>
              <a:t>and </a:t>
            </a:r>
            <a:r>
              <a:rPr lang="en" sz="2400">
                <a:solidFill>
                  <a:schemeClr val="dk1"/>
                </a:solidFill>
              </a:rPr>
              <a:t>all the software that went into the Appie II… not one bug has ever been found … the circuit design of the Apple II is widely considered to be astonishingly beautiful, as close to perfection as one can get in engineering.”</a:t>
            </a:r>
          </a:p>
          <a:p>
            <a:pPr lvl="0" rtl="0">
              <a:spcBef>
                <a:spcPts val="0"/>
              </a:spcBef>
              <a:buNone/>
            </a:pPr>
            <a:r>
              <a:t/>
            </a:r>
            <a:endParaRPr sz="2400">
              <a:solidFill>
                <a:schemeClr val="dk1"/>
              </a:solidFill>
            </a:endParaRPr>
          </a:p>
          <a:p>
            <a:pPr lvl="0" rtl="0">
              <a:spcBef>
                <a:spcPts val="0"/>
              </a:spcBef>
              <a:buNone/>
            </a:pPr>
            <a:r>
              <a:rPr lang="en" sz="2400">
                <a:solidFill>
                  <a:schemeClr val="dk1"/>
                </a:solidFill>
              </a:rPr>
              <a:t>-- Vikram Chandra </a:t>
            </a:r>
            <a:r>
              <a:rPr i="1" lang="en" sz="2400">
                <a:solidFill>
                  <a:schemeClr val="dk1"/>
                </a:solidFill>
              </a:rPr>
              <a:t>Geek Sublime</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Shape 847"/>
          <p:cNvSpPr txBox="1"/>
          <p:nvPr/>
        </p:nvSpPr>
        <p:spPr>
          <a:xfrm>
            <a:off x="407475" y="643000"/>
            <a:ext cx="7922100" cy="36249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F6F6F"/>
                </a:solidFill>
              </a:rPr>
              <a:t>“Woz designed all the hardware </a:t>
            </a:r>
            <a:r>
              <a:rPr i="1" lang="en" sz="2400">
                <a:solidFill>
                  <a:srgbClr val="6F6F6F"/>
                </a:solidFill>
              </a:rPr>
              <a:t>and </a:t>
            </a:r>
            <a:r>
              <a:rPr lang="en" sz="2400">
                <a:solidFill>
                  <a:srgbClr val="6F6F6F"/>
                </a:solidFill>
              </a:rPr>
              <a:t>all the circuit boards </a:t>
            </a:r>
            <a:r>
              <a:rPr i="1" lang="en" sz="2400">
                <a:solidFill>
                  <a:srgbClr val="6F6F6F"/>
                </a:solidFill>
              </a:rPr>
              <a:t>and </a:t>
            </a:r>
            <a:r>
              <a:rPr lang="en" sz="2400">
                <a:solidFill>
                  <a:srgbClr val="6F6F6F"/>
                </a:solidFill>
              </a:rPr>
              <a:t>all the software that went into the Apple II… </a:t>
            </a:r>
            <a:r>
              <a:rPr lang="en" sz="2400">
                <a:solidFill>
                  <a:srgbClr val="FF0000"/>
                </a:solidFill>
              </a:rPr>
              <a:t>not one bug</a:t>
            </a:r>
            <a:r>
              <a:rPr lang="en" sz="2400">
                <a:solidFill>
                  <a:srgbClr val="6F6F6F"/>
                </a:solidFill>
              </a:rPr>
              <a:t> has ever been found … the circuit design of the Apple II is widely considered to be</a:t>
            </a:r>
            <a:r>
              <a:rPr lang="en" sz="2400">
                <a:solidFill>
                  <a:schemeClr val="dk1"/>
                </a:solidFill>
              </a:rPr>
              <a:t> </a:t>
            </a:r>
            <a:r>
              <a:rPr lang="en" sz="2400">
                <a:solidFill>
                  <a:srgbClr val="FF0000"/>
                </a:solidFill>
              </a:rPr>
              <a:t>astonishingly beautiful</a:t>
            </a:r>
            <a:r>
              <a:rPr lang="en" sz="2400">
                <a:solidFill>
                  <a:schemeClr val="dk1"/>
                </a:solidFill>
              </a:rPr>
              <a:t>, </a:t>
            </a:r>
            <a:r>
              <a:rPr lang="en" sz="2400">
                <a:solidFill>
                  <a:srgbClr val="6F6F6F"/>
                </a:solidFill>
              </a:rPr>
              <a:t>as close to perfection as one can get in engineering.”</a:t>
            </a:r>
          </a:p>
          <a:p>
            <a:pPr lvl="0" rtl="0">
              <a:spcBef>
                <a:spcPts val="0"/>
              </a:spcBef>
              <a:buNone/>
            </a:pPr>
            <a:r>
              <a:t/>
            </a:r>
            <a:endParaRPr sz="2400">
              <a:solidFill>
                <a:schemeClr val="dk1"/>
              </a:solidFill>
            </a:endParaRPr>
          </a:p>
          <a:p>
            <a:pPr lvl="0" rtl="0">
              <a:spcBef>
                <a:spcPts val="0"/>
              </a:spcBef>
              <a:buNone/>
            </a:pPr>
            <a:r>
              <a:rPr lang="en" sz="2400">
                <a:solidFill>
                  <a:schemeClr val="dk1"/>
                </a:solidFill>
              </a:rPr>
              <a:t>-- Vikram Chandra </a:t>
            </a:r>
            <a:r>
              <a:rPr i="1" lang="en" sz="2400">
                <a:solidFill>
                  <a:schemeClr val="dk1"/>
                </a:solidFill>
              </a:rPr>
              <a:t>Geek Sublime</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pic>
        <p:nvPicPr>
          <p:cNvPr descr="noun_5835.png" id="852" name="Shape 852"/>
          <p:cNvPicPr preferRelativeResize="0"/>
          <p:nvPr/>
        </p:nvPicPr>
        <p:blipFill>
          <a:blip r:embed="rId3">
            <a:alphaModFix/>
          </a:blip>
          <a:stretch>
            <a:fillRect/>
          </a:stretch>
        </p:blipFill>
        <p:spPr>
          <a:xfrm>
            <a:off x="339698" y="-19581"/>
            <a:ext cx="1082724" cy="10827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pic>
        <p:nvPicPr>
          <p:cNvPr descr="noun_5835.png" id="857" name="Shape 857"/>
          <p:cNvPicPr preferRelativeResize="0"/>
          <p:nvPr/>
        </p:nvPicPr>
        <p:blipFill>
          <a:blip r:embed="rId3">
            <a:alphaModFix/>
          </a:blip>
          <a:stretch>
            <a:fillRect/>
          </a:stretch>
        </p:blipFill>
        <p:spPr>
          <a:xfrm>
            <a:off x="339698" y="-19581"/>
            <a:ext cx="1082724" cy="1082724"/>
          </a:xfrm>
          <a:prstGeom prst="rect">
            <a:avLst/>
          </a:prstGeom>
          <a:noFill/>
          <a:ln>
            <a:noFill/>
          </a:ln>
        </p:spPr>
      </p:pic>
      <p:sp>
        <p:nvSpPr>
          <p:cNvPr id="858" name="Shape 858"/>
          <p:cNvSpPr txBox="1"/>
          <p:nvPr>
            <p:ph type="title"/>
          </p:nvPr>
        </p:nvSpPr>
        <p:spPr>
          <a:xfrm>
            <a:off x="1704250" y="235437"/>
            <a:ext cx="7218000" cy="572700"/>
          </a:xfrm>
          <a:prstGeom prst="rect">
            <a:avLst/>
          </a:prstGeom>
        </p:spPr>
        <p:txBody>
          <a:bodyPr anchorCtr="0" anchor="t" bIns="91425" lIns="91425" rIns="91425" tIns="91425">
            <a:noAutofit/>
          </a:bodyPr>
          <a:lstStyle/>
          <a:p>
            <a:pPr lvl="0" rtl="0">
              <a:spcBef>
                <a:spcPts val="0"/>
              </a:spcBef>
              <a:buNone/>
            </a:pPr>
            <a:r>
              <a:rPr lang="en"/>
              <a:t>Hand: What we normally associate with craft</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Shape 863"/>
          <p:cNvSpPr txBox="1"/>
          <p:nvPr/>
        </p:nvSpPr>
        <p:spPr>
          <a:xfrm>
            <a:off x="1422425" y="946550"/>
            <a:ext cx="6930600" cy="37926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createThunkMiddleware</a:t>
            </a:r>
            <a:r>
              <a:rPr lang="en">
                <a:solidFill>
                  <a:srgbClr val="F3F3F9"/>
                </a:solidFill>
                <a:latin typeface="Roboto Mono"/>
                <a:ea typeface="Roboto Mono"/>
                <a:cs typeface="Roboto Mono"/>
                <a:sym typeface="Roboto Mono"/>
              </a:rPr>
              <a:t>(extraArgument)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dispatch,</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getState</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 =&gt;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next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action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if</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solidFill>
                  <a:srgbClr val="FFB5FF"/>
                </a:solidFill>
                <a:latin typeface="Roboto Mono"/>
                <a:ea typeface="Roboto Mono"/>
                <a:cs typeface="Roboto Mono"/>
                <a:sym typeface="Roboto Mono"/>
              </a:rPr>
              <a:t>typeof</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action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'function'</a:t>
            </a:r>
            <a:r>
              <a:rPr lang="en">
                <a:solidFill>
                  <a:srgbClr val="F3F3F9"/>
                </a:solidFill>
                <a:latin typeface="Roboto Mono"/>
                <a:ea typeface="Roboto Mono"/>
                <a:cs typeface="Roboto Mono"/>
                <a:sym typeface="Roboto Mono"/>
              </a:rPr>
              <a: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action</a:t>
            </a:r>
            <a:r>
              <a:rPr lang="en">
                <a:solidFill>
                  <a:srgbClr val="F3F3F9"/>
                </a:solidFill>
                <a:latin typeface="Roboto Mono"/>
                <a:ea typeface="Roboto Mono"/>
                <a:cs typeface="Roboto Mono"/>
                <a:sym typeface="Roboto Mono"/>
              </a:rPr>
              <a:t>(dispatch,</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getState,</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extraArgument);</a:t>
            </a:r>
          </a:p>
          <a:p>
            <a:pPr lvl="0" rtl="0">
              <a:lnSpc>
                <a:spcPct val="115000"/>
              </a:lnSpc>
              <a:spcBef>
                <a:spcPts val="0"/>
              </a:spcBef>
              <a:buNone/>
            </a:pP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latin typeface="Roboto Mono"/>
                <a:ea typeface="Roboto Mono"/>
                <a:cs typeface="Roboto Mono"/>
                <a:sym typeface="Roboto Mono"/>
              </a:rPr>
              <a: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next</a:t>
            </a:r>
            <a:r>
              <a:rPr lang="en">
                <a:solidFill>
                  <a:srgbClr val="F3F3F9"/>
                </a:solidFill>
                <a:latin typeface="Roboto Mono"/>
                <a:ea typeface="Roboto Mono"/>
                <a:cs typeface="Roboto Mono"/>
                <a:sym typeface="Roboto Mono"/>
              </a:rPr>
              <a:t>(action);</a:t>
            </a:r>
          </a:p>
          <a:p>
            <a:pPr lvl="0" rtl="0">
              <a:lnSpc>
                <a:spcPct val="115000"/>
              </a:lnSpc>
              <a:spcBef>
                <a:spcPts val="0"/>
              </a:spcBef>
              <a:buNone/>
            </a:pP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solidFill>
                  <a:srgbClr val="F3F3F9"/>
                </a:solidFill>
                <a:latin typeface="Roboto Mono"/>
                <a:ea typeface="Roboto Mono"/>
                <a:cs typeface="Roboto Mono"/>
                <a:sym typeface="Roboto Mono"/>
              </a:rPr>
              <a:t>}</a:t>
            </a:r>
          </a:p>
          <a:p>
            <a:pPr lvl="0" rtl="0">
              <a:lnSpc>
                <a:spcPct val="115000"/>
              </a:lnSpc>
              <a:spcBef>
                <a:spcPts val="0"/>
              </a:spcBef>
              <a:buNone/>
            </a:pPr>
            <a:r>
              <a:t/>
            </a:r>
            <a:endParaRPr>
              <a:solidFill>
                <a:srgbClr val="F3F3F9"/>
              </a:solidFill>
              <a:latin typeface="Roboto Mono"/>
              <a:ea typeface="Roboto Mono"/>
              <a:cs typeface="Roboto Mono"/>
              <a:sym typeface="Roboto Mono"/>
            </a:endParaRPr>
          </a:p>
          <a:p>
            <a:pPr lvl="0" rtl="0">
              <a:lnSpc>
                <a:spcPct val="115000"/>
              </a:lnSpc>
              <a:spcBef>
                <a:spcPts val="0"/>
              </a:spcBef>
              <a:buNone/>
            </a:pP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thunk</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createThunkMiddleware</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solidFill>
                  <a:srgbClr val="F3F3F9"/>
                </a:solidFill>
                <a:latin typeface="Roboto Mono"/>
                <a:ea typeface="Roboto Mono"/>
                <a:cs typeface="Roboto Mono"/>
                <a:sym typeface="Roboto Mono"/>
              </a:rPr>
              <a:t>thunk.withExtraArgument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createThunkMiddleware;</a:t>
            </a:r>
          </a:p>
          <a:p>
            <a:pPr lvl="0" rtl="0">
              <a:lnSpc>
                <a:spcPct val="115000"/>
              </a:lnSpc>
              <a:spcBef>
                <a:spcPts val="0"/>
              </a:spcBef>
              <a:buNone/>
            </a:pPr>
            <a:r>
              <a:t/>
            </a:r>
            <a:endParaRPr>
              <a:solidFill>
                <a:srgbClr val="F3F3F9"/>
              </a:solidFill>
              <a:latin typeface="Roboto Mono"/>
              <a:ea typeface="Roboto Mono"/>
              <a:cs typeface="Roboto Mono"/>
              <a:sym typeface="Roboto Mono"/>
            </a:endParaRPr>
          </a:p>
          <a:p>
            <a:pPr lv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thunk;</a:t>
            </a:r>
          </a:p>
          <a:p>
            <a:pPr lvl="0" rtl="0">
              <a:lnSpc>
                <a:spcPct val="115000"/>
              </a:lnSpc>
              <a:spcBef>
                <a:spcPts val="0"/>
              </a:spcBef>
              <a:buNone/>
            </a:pPr>
            <a:r>
              <a:t/>
            </a:r>
            <a:endParaRPr>
              <a:solidFill>
                <a:srgbClr val="F3F3F9"/>
              </a:solidFill>
              <a:latin typeface="Roboto Mono"/>
              <a:ea typeface="Roboto Mono"/>
              <a:cs typeface="Roboto Mono"/>
              <a:sym typeface="Roboto Mono"/>
            </a:endParaRPr>
          </a:p>
        </p:txBody>
      </p:sp>
      <p:pic>
        <p:nvPicPr>
          <p:cNvPr descr="noun_5835.png" id="864" name="Shape 864"/>
          <p:cNvPicPr preferRelativeResize="0"/>
          <p:nvPr/>
        </p:nvPicPr>
        <p:blipFill>
          <a:blip r:embed="rId3">
            <a:alphaModFix/>
          </a:blip>
          <a:stretch>
            <a:fillRect/>
          </a:stretch>
        </p:blipFill>
        <p:spPr>
          <a:xfrm>
            <a:off x="339698" y="-19581"/>
            <a:ext cx="1082724" cy="10827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Shape 869"/>
          <p:cNvSpPr txBox="1"/>
          <p:nvPr/>
        </p:nvSpPr>
        <p:spPr>
          <a:xfrm>
            <a:off x="1422425" y="946550"/>
            <a:ext cx="6930600" cy="37926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createThunkMiddleware</a:t>
            </a:r>
            <a:r>
              <a:rPr lang="en">
                <a:solidFill>
                  <a:srgbClr val="F3F3F9"/>
                </a:solidFill>
                <a:latin typeface="Roboto Mono"/>
                <a:ea typeface="Roboto Mono"/>
                <a:cs typeface="Roboto Mono"/>
                <a:sym typeface="Roboto Mono"/>
              </a:rPr>
              <a:t>(extraArgument)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dispatch,</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getState</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 =&gt;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next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action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if</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solidFill>
                  <a:srgbClr val="FFB5FF"/>
                </a:solidFill>
                <a:latin typeface="Roboto Mono"/>
                <a:ea typeface="Roboto Mono"/>
                <a:cs typeface="Roboto Mono"/>
                <a:sym typeface="Roboto Mono"/>
              </a:rPr>
              <a:t>typeof</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action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'function'</a:t>
            </a:r>
            <a:r>
              <a:rPr lang="en">
                <a:solidFill>
                  <a:srgbClr val="F3F3F9"/>
                </a:solidFill>
                <a:latin typeface="Roboto Mono"/>
                <a:ea typeface="Roboto Mono"/>
                <a:cs typeface="Roboto Mono"/>
                <a:sym typeface="Roboto Mono"/>
              </a:rPr>
              <a: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action</a:t>
            </a:r>
            <a:r>
              <a:rPr lang="en">
                <a:solidFill>
                  <a:srgbClr val="F3F3F9"/>
                </a:solidFill>
                <a:latin typeface="Roboto Mono"/>
                <a:ea typeface="Roboto Mono"/>
                <a:cs typeface="Roboto Mono"/>
                <a:sym typeface="Roboto Mono"/>
              </a:rPr>
              <a:t>(dispatch,</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getState,</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extraArgument);</a:t>
            </a:r>
          </a:p>
          <a:p>
            <a:pPr lvl="0" rtl="0">
              <a:lnSpc>
                <a:spcPct val="115000"/>
              </a:lnSpc>
              <a:spcBef>
                <a:spcPts val="0"/>
              </a:spcBef>
              <a:buNone/>
            </a:pP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latin typeface="Roboto Mono"/>
                <a:ea typeface="Roboto Mono"/>
                <a:cs typeface="Roboto Mono"/>
                <a:sym typeface="Roboto Mono"/>
              </a:rPr>
              <a: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next</a:t>
            </a:r>
            <a:r>
              <a:rPr lang="en">
                <a:solidFill>
                  <a:srgbClr val="F3F3F9"/>
                </a:solidFill>
                <a:latin typeface="Roboto Mono"/>
                <a:ea typeface="Roboto Mono"/>
                <a:cs typeface="Roboto Mono"/>
                <a:sym typeface="Roboto Mono"/>
              </a:rPr>
              <a:t>(action);</a:t>
            </a:r>
          </a:p>
          <a:p>
            <a:pPr lvl="0" rtl="0">
              <a:lnSpc>
                <a:spcPct val="115000"/>
              </a:lnSpc>
              <a:spcBef>
                <a:spcPts val="0"/>
              </a:spcBef>
              <a:buNone/>
            </a:pP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solidFill>
                  <a:srgbClr val="F3F3F9"/>
                </a:solidFill>
                <a:latin typeface="Roboto Mono"/>
                <a:ea typeface="Roboto Mono"/>
                <a:cs typeface="Roboto Mono"/>
                <a:sym typeface="Roboto Mono"/>
              </a:rPr>
              <a:t>}</a:t>
            </a:r>
          </a:p>
          <a:p>
            <a:pPr lvl="0" rtl="0">
              <a:lnSpc>
                <a:spcPct val="115000"/>
              </a:lnSpc>
              <a:spcBef>
                <a:spcPts val="0"/>
              </a:spcBef>
              <a:buNone/>
            </a:pPr>
            <a:r>
              <a:t/>
            </a:r>
            <a:endParaRPr>
              <a:solidFill>
                <a:srgbClr val="F3F3F9"/>
              </a:solidFill>
              <a:latin typeface="Roboto Mono"/>
              <a:ea typeface="Roboto Mono"/>
              <a:cs typeface="Roboto Mono"/>
              <a:sym typeface="Roboto Mono"/>
            </a:endParaRPr>
          </a:p>
          <a:p>
            <a:pPr lvl="0" rtl="0">
              <a:lnSpc>
                <a:spcPct val="115000"/>
              </a:lnSpc>
              <a:spcBef>
                <a:spcPts val="0"/>
              </a:spcBef>
              <a:buNone/>
            </a:pP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thunk</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createThunkMiddleware</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solidFill>
                  <a:srgbClr val="F3F3F9"/>
                </a:solidFill>
                <a:latin typeface="Roboto Mono"/>
                <a:ea typeface="Roboto Mono"/>
                <a:cs typeface="Roboto Mono"/>
                <a:sym typeface="Roboto Mono"/>
              </a:rPr>
              <a:t>thunk.withExtraArgument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createThunkMiddleware;</a:t>
            </a:r>
          </a:p>
          <a:p>
            <a:pPr lvl="0" rtl="0">
              <a:lnSpc>
                <a:spcPct val="115000"/>
              </a:lnSpc>
              <a:spcBef>
                <a:spcPts val="0"/>
              </a:spcBef>
              <a:buNone/>
            </a:pPr>
            <a:r>
              <a:t/>
            </a:r>
            <a:endParaRPr>
              <a:solidFill>
                <a:srgbClr val="F3F3F9"/>
              </a:solidFill>
              <a:latin typeface="Roboto Mono"/>
              <a:ea typeface="Roboto Mono"/>
              <a:cs typeface="Roboto Mono"/>
              <a:sym typeface="Roboto Mono"/>
            </a:endParaRPr>
          </a:p>
          <a:p>
            <a:pPr lv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thunk;</a:t>
            </a:r>
          </a:p>
          <a:p>
            <a:pPr lvl="0" rtl="0">
              <a:lnSpc>
                <a:spcPct val="115000"/>
              </a:lnSpc>
              <a:spcBef>
                <a:spcPts val="0"/>
              </a:spcBef>
              <a:buNone/>
            </a:pPr>
            <a:r>
              <a:t/>
            </a:r>
            <a:endParaRPr>
              <a:solidFill>
                <a:srgbClr val="F3F3F9"/>
              </a:solidFill>
              <a:latin typeface="Roboto Mono"/>
              <a:ea typeface="Roboto Mono"/>
              <a:cs typeface="Roboto Mono"/>
              <a:sym typeface="Roboto Mono"/>
            </a:endParaRPr>
          </a:p>
        </p:txBody>
      </p:sp>
      <p:pic>
        <p:nvPicPr>
          <p:cNvPr descr="noun_5835.png" id="870" name="Shape 870"/>
          <p:cNvPicPr preferRelativeResize="0"/>
          <p:nvPr/>
        </p:nvPicPr>
        <p:blipFill>
          <a:blip r:embed="rId3">
            <a:alphaModFix/>
          </a:blip>
          <a:stretch>
            <a:fillRect/>
          </a:stretch>
        </p:blipFill>
        <p:spPr>
          <a:xfrm>
            <a:off x="339698" y="-19581"/>
            <a:ext cx="1082724" cy="1082724"/>
          </a:xfrm>
          <a:prstGeom prst="rect">
            <a:avLst/>
          </a:prstGeom>
          <a:noFill/>
          <a:ln>
            <a:noFill/>
          </a:ln>
        </p:spPr>
      </p:pic>
      <p:cxnSp>
        <p:nvCxnSpPr>
          <p:cNvPr id="871" name="Shape 871"/>
          <p:cNvCxnSpPr/>
          <p:nvPr/>
        </p:nvCxnSpPr>
        <p:spPr>
          <a:xfrm flipH="1">
            <a:off x="6281100" y="554550"/>
            <a:ext cx="804900" cy="6990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Shape 876"/>
          <p:cNvSpPr txBox="1"/>
          <p:nvPr/>
        </p:nvSpPr>
        <p:spPr>
          <a:xfrm>
            <a:off x="1422425" y="946550"/>
            <a:ext cx="6930600" cy="37926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a:solidFill>
                  <a:srgbClr val="FFB5FF"/>
                </a:solidFill>
                <a:latin typeface="Roboto Mono"/>
                <a:ea typeface="Roboto Mono"/>
                <a:cs typeface="Roboto Mono"/>
                <a:sym typeface="Roboto Mono"/>
              </a:rPr>
              <a:t>function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createThunkMiddleware</a:t>
            </a:r>
            <a:r>
              <a:rPr lang="en">
                <a:solidFill>
                  <a:srgbClr val="F3F3F9"/>
                </a:solidFill>
                <a:latin typeface="Roboto Mono"/>
                <a:ea typeface="Roboto Mono"/>
                <a:cs typeface="Roboto Mono"/>
                <a:sym typeface="Roboto Mono"/>
              </a:rPr>
              <a:t>(extraArgument)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dispatch,</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getState</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 =&gt;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next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action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if</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solidFill>
                  <a:srgbClr val="FFB5FF"/>
                </a:solidFill>
                <a:latin typeface="Roboto Mono"/>
                <a:ea typeface="Roboto Mono"/>
                <a:cs typeface="Roboto Mono"/>
                <a:sym typeface="Roboto Mono"/>
              </a:rPr>
              <a:t>typeof</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action</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A0D9FF"/>
                </a:solidFill>
                <a:latin typeface="Roboto Mono"/>
                <a:ea typeface="Roboto Mono"/>
                <a:cs typeface="Roboto Mono"/>
                <a:sym typeface="Roboto Mono"/>
              </a:rPr>
              <a:t>'function'</a:t>
            </a:r>
            <a:r>
              <a:rPr lang="en">
                <a:solidFill>
                  <a:srgbClr val="F3F3F9"/>
                </a:solidFill>
                <a:latin typeface="Roboto Mono"/>
                <a:ea typeface="Roboto Mono"/>
                <a:cs typeface="Roboto Mono"/>
                <a:sym typeface="Roboto Mono"/>
              </a:rPr>
              <a: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action</a:t>
            </a:r>
            <a:r>
              <a:rPr lang="en">
                <a:solidFill>
                  <a:srgbClr val="F3F3F9"/>
                </a:solidFill>
                <a:latin typeface="Roboto Mono"/>
                <a:ea typeface="Roboto Mono"/>
                <a:cs typeface="Roboto Mono"/>
                <a:sym typeface="Roboto Mono"/>
              </a:rPr>
              <a:t>(dispatch,</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getState,</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extraArgument);</a:t>
            </a:r>
          </a:p>
          <a:p>
            <a:pPr lvl="0" rtl="0">
              <a:lnSpc>
                <a:spcPct val="115000"/>
              </a:lnSpc>
              <a:spcBef>
                <a:spcPts val="0"/>
              </a:spcBef>
              <a:buNone/>
            </a:pP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latin typeface="Roboto Mono"/>
                <a:ea typeface="Roboto Mono"/>
                <a:cs typeface="Roboto Mono"/>
                <a:sym typeface="Roboto Mono"/>
              </a:rPr>
              <a:t>  </a:t>
            </a:r>
          </a:p>
          <a:p>
            <a:pPr lvl="0" rtl="0">
              <a:lnSpc>
                <a:spcPct val="115000"/>
              </a:lnSpc>
              <a:spcBef>
                <a:spcPts val="0"/>
              </a:spcBef>
              <a:buNone/>
            </a:pPr>
            <a:r>
              <a:rPr lang="en">
                <a:latin typeface="Roboto Mono"/>
                <a:ea typeface="Roboto Mono"/>
                <a:cs typeface="Roboto Mono"/>
                <a:sym typeface="Roboto Mono"/>
              </a:rPr>
              <a:t>      </a:t>
            </a:r>
            <a:r>
              <a:rPr lang="en">
                <a:solidFill>
                  <a:srgbClr val="FFB5FF"/>
                </a:solidFill>
                <a:latin typeface="Roboto Mono"/>
                <a:ea typeface="Roboto Mono"/>
                <a:cs typeface="Roboto Mono"/>
                <a:sym typeface="Roboto Mono"/>
              </a:rPr>
              <a:t>return</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next</a:t>
            </a:r>
            <a:r>
              <a:rPr lang="en">
                <a:solidFill>
                  <a:srgbClr val="F3F3F9"/>
                </a:solidFill>
                <a:latin typeface="Roboto Mono"/>
                <a:ea typeface="Roboto Mono"/>
                <a:cs typeface="Roboto Mono"/>
                <a:sym typeface="Roboto Mono"/>
              </a:rPr>
              <a:t>(action);</a:t>
            </a:r>
          </a:p>
          <a:p>
            <a:pPr lvl="0" rtl="0">
              <a:lnSpc>
                <a:spcPct val="115000"/>
              </a:lnSpc>
              <a:spcBef>
                <a:spcPts val="0"/>
              </a:spcBef>
              <a:buNone/>
            </a:pP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solidFill>
                  <a:srgbClr val="F3F3F9"/>
                </a:solidFill>
                <a:latin typeface="Roboto Mono"/>
                <a:ea typeface="Roboto Mono"/>
                <a:cs typeface="Roboto Mono"/>
                <a:sym typeface="Roboto Mono"/>
              </a:rPr>
              <a:t>}</a:t>
            </a:r>
          </a:p>
          <a:p>
            <a:pPr lvl="0" rtl="0">
              <a:lnSpc>
                <a:spcPct val="115000"/>
              </a:lnSpc>
              <a:spcBef>
                <a:spcPts val="0"/>
              </a:spcBef>
              <a:buNone/>
            </a:pPr>
            <a:r>
              <a:t/>
            </a:r>
            <a:endParaRPr>
              <a:solidFill>
                <a:srgbClr val="F3F3F9"/>
              </a:solidFill>
              <a:latin typeface="Roboto Mono"/>
              <a:ea typeface="Roboto Mono"/>
              <a:cs typeface="Roboto Mono"/>
              <a:sym typeface="Roboto Mono"/>
            </a:endParaRPr>
          </a:p>
          <a:p>
            <a:pPr lvl="0" rtl="0">
              <a:lnSpc>
                <a:spcPct val="115000"/>
              </a:lnSpc>
              <a:spcBef>
                <a:spcPts val="0"/>
              </a:spcBef>
              <a:buNone/>
            </a:pPr>
            <a:r>
              <a:rPr lang="en">
                <a:solidFill>
                  <a:srgbClr val="FFB5FF"/>
                </a:solidFill>
                <a:latin typeface="Roboto Mono"/>
                <a:ea typeface="Roboto Mono"/>
                <a:cs typeface="Roboto Mono"/>
                <a:sym typeface="Roboto Mono"/>
              </a:rPr>
              <a:t>const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thunk</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F7341"/>
                </a:solidFill>
                <a:latin typeface="Roboto Mono"/>
                <a:ea typeface="Roboto Mono"/>
                <a:cs typeface="Roboto Mono"/>
                <a:sym typeface="Roboto Mono"/>
              </a:rPr>
              <a:t>createThunkMiddleware</a:t>
            </a:r>
            <a:r>
              <a:rPr lang="en">
                <a:solidFill>
                  <a:srgbClr val="F3F3F9"/>
                </a:solidFill>
                <a:latin typeface="Roboto Mono"/>
                <a:ea typeface="Roboto Mono"/>
                <a:cs typeface="Roboto Mono"/>
                <a:sym typeface="Roboto Mono"/>
              </a:rPr>
              <a:t>();</a:t>
            </a:r>
          </a:p>
          <a:p>
            <a:pPr lvl="0" rtl="0">
              <a:lnSpc>
                <a:spcPct val="115000"/>
              </a:lnSpc>
              <a:spcBef>
                <a:spcPts val="0"/>
              </a:spcBef>
              <a:buNone/>
            </a:pPr>
            <a:r>
              <a:rPr lang="en">
                <a:solidFill>
                  <a:srgbClr val="F3F3F9"/>
                </a:solidFill>
                <a:latin typeface="Roboto Mono"/>
                <a:ea typeface="Roboto Mono"/>
                <a:cs typeface="Roboto Mono"/>
                <a:sym typeface="Roboto Mono"/>
              </a:rPr>
              <a:t>thunk.withExtraArgument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createThunkMiddleware;</a:t>
            </a:r>
          </a:p>
          <a:p>
            <a:pPr lvl="0" rtl="0">
              <a:lnSpc>
                <a:spcPct val="115000"/>
              </a:lnSpc>
              <a:spcBef>
                <a:spcPts val="0"/>
              </a:spcBef>
              <a:buNone/>
            </a:pPr>
            <a:r>
              <a:t/>
            </a:r>
            <a:endParaRPr>
              <a:solidFill>
                <a:srgbClr val="F3F3F9"/>
              </a:solidFill>
              <a:latin typeface="Roboto Mono"/>
              <a:ea typeface="Roboto Mono"/>
              <a:cs typeface="Roboto Mono"/>
              <a:sym typeface="Roboto Mono"/>
            </a:endParaRPr>
          </a:p>
          <a:p>
            <a:pPr lvl="0" rtl="0">
              <a:lnSpc>
                <a:spcPct val="115000"/>
              </a:lnSpc>
              <a:spcBef>
                <a:spcPts val="0"/>
              </a:spcBef>
              <a:buNone/>
            </a:pPr>
            <a:r>
              <a:rPr lang="en">
                <a:solidFill>
                  <a:srgbClr val="FFB5FF"/>
                </a:solidFill>
                <a:latin typeface="Roboto Mono"/>
                <a:ea typeface="Roboto Mono"/>
                <a:cs typeface="Roboto Mono"/>
                <a:sym typeface="Roboto Mono"/>
              </a:rPr>
              <a:t>export default</a:t>
            </a:r>
            <a:r>
              <a:rPr lang="en">
                <a:latin typeface="Roboto Mono"/>
                <a:ea typeface="Roboto Mono"/>
                <a:cs typeface="Roboto Mono"/>
                <a:sym typeface="Roboto Mono"/>
              </a:rPr>
              <a:t> </a:t>
            </a:r>
            <a:r>
              <a:rPr lang="en">
                <a:solidFill>
                  <a:srgbClr val="F3F3F9"/>
                </a:solidFill>
                <a:latin typeface="Roboto Mono"/>
                <a:ea typeface="Roboto Mono"/>
                <a:cs typeface="Roboto Mono"/>
                <a:sym typeface="Roboto Mono"/>
              </a:rPr>
              <a:t>thunk;</a:t>
            </a:r>
          </a:p>
          <a:p>
            <a:pPr lvl="0" rtl="0">
              <a:lnSpc>
                <a:spcPct val="115000"/>
              </a:lnSpc>
              <a:spcBef>
                <a:spcPts val="0"/>
              </a:spcBef>
              <a:buNone/>
            </a:pPr>
            <a:r>
              <a:t/>
            </a:r>
            <a:endParaRPr>
              <a:solidFill>
                <a:srgbClr val="F3F3F9"/>
              </a:solidFill>
              <a:latin typeface="Roboto Mono"/>
              <a:ea typeface="Roboto Mono"/>
              <a:cs typeface="Roboto Mono"/>
              <a:sym typeface="Roboto Mono"/>
            </a:endParaRPr>
          </a:p>
        </p:txBody>
      </p:sp>
      <p:pic>
        <p:nvPicPr>
          <p:cNvPr descr="noun_5835.png" id="877" name="Shape 877"/>
          <p:cNvPicPr preferRelativeResize="0"/>
          <p:nvPr/>
        </p:nvPicPr>
        <p:blipFill>
          <a:blip r:embed="rId3">
            <a:alphaModFix/>
          </a:blip>
          <a:stretch>
            <a:fillRect/>
          </a:stretch>
        </p:blipFill>
        <p:spPr>
          <a:xfrm>
            <a:off x="339698" y="-19581"/>
            <a:ext cx="1082724" cy="1082724"/>
          </a:xfrm>
          <a:prstGeom prst="rect">
            <a:avLst/>
          </a:prstGeom>
          <a:noFill/>
          <a:ln>
            <a:noFill/>
          </a:ln>
        </p:spPr>
      </p:pic>
      <p:cxnSp>
        <p:nvCxnSpPr>
          <p:cNvPr id="878" name="Shape 878"/>
          <p:cNvCxnSpPr/>
          <p:nvPr/>
        </p:nvCxnSpPr>
        <p:spPr>
          <a:xfrm flipH="1">
            <a:off x="4169550" y="497450"/>
            <a:ext cx="804900" cy="6990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Shape 883"/>
          <p:cNvSpPr txBox="1"/>
          <p:nvPr>
            <p:ph type="title"/>
          </p:nvPr>
        </p:nvSpPr>
        <p:spPr>
          <a:xfrm>
            <a:off x="1211325" y="376200"/>
            <a:ext cx="7464300" cy="572700"/>
          </a:xfrm>
          <a:prstGeom prst="rect">
            <a:avLst/>
          </a:prstGeom>
        </p:spPr>
        <p:txBody>
          <a:bodyPr anchorCtr="0" anchor="t" bIns="91425" lIns="91425" rIns="91425" tIns="91425">
            <a:noAutofit/>
          </a:bodyPr>
          <a:lstStyle/>
          <a:p>
            <a:pPr lvl="0" rtl="0">
              <a:spcBef>
                <a:spcPts val="0"/>
              </a:spcBef>
              <a:buNone/>
            </a:pPr>
            <a:r>
              <a:rPr lang="en"/>
              <a:t>Mind: How much you understand</a:t>
            </a:r>
          </a:p>
        </p:txBody>
      </p:sp>
      <p:pic>
        <p:nvPicPr>
          <p:cNvPr descr="noun_62377.png" id="884" name="Shape 884"/>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Shape 889"/>
          <p:cNvSpPr txBox="1"/>
          <p:nvPr>
            <p:ph type="title"/>
          </p:nvPr>
        </p:nvSpPr>
        <p:spPr>
          <a:xfrm>
            <a:off x="1211325" y="376200"/>
            <a:ext cx="7464300" cy="1114800"/>
          </a:xfrm>
          <a:prstGeom prst="rect">
            <a:avLst/>
          </a:prstGeom>
        </p:spPr>
        <p:txBody>
          <a:bodyPr anchorCtr="0" anchor="t" bIns="91425" lIns="91425" rIns="91425" tIns="91425">
            <a:noAutofit/>
          </a:bodyPr>
          <a:lstStyle/>
          <a:p>
            <a:pPr lvl="0">
              <a:spcBef>
                <a:spcPts val="0"/>
              </a:spcBef>
              <a:buNone/>
            </a:pPr>
            <a:r>
              <a:rPr lang="en"/>
              <a:t>Mind: </a:t>
            </a:r>
            <a:r>
              <a:rPr lang="en" strike="sngStrike"/>
              <a:t>How much you understand</a:t>
            </a:r>
          </a:p>
          <a:p>
            <a:pPr lvl="0" rtl="0">
              <a:spcBef>
                <a:spcPts val="0"/>
              </a:spcBef>
              <a:buNone/>
            </a:pPr>
            <a:r>
              <a:rPr lang="en"/>
              <a:t>          </a:t>
            </a:r>
            <a:r>
              <a:rPr lang="en"/>
              <a:t>We can test you on this!</a:t>
            </a:r>
          </a:p>
        </p:txBody>
      </p:sp>
      <p:pic>
        <p:nvPicPr>
          <p:cNvPr descr="noun_62377.png" id="890" name="Shape 890"/>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311700" y="744575"/>
            <a:ext cx="8520600" cy="2645400"/>
          </a:xfrm>
          <a:prstGeom prst="rect">
            <a:avLst/>
          </a:prstGeom>
        </p:spPr>
        <p:txBody>
          <a:bodyPr anchorCtr="0" anchor="t" bIns="91425" lIns="91425" rIns="91425" tIns="91425">
            <a:noAutofit/>
          </a:bodyPr>
          <a:lstStyle/>
          <a:p>
            <a:pPr lvl="0" rtl="0">
              <a:spcBef>
                <a:spcPts val="0"/>
              </a:spcBef>
              <a:buNone/>
            </a:pPr>
            <a:r>
              <a:rPr lang="en"/>
              <a:t>Unbreakable</a:t>
            </a:r>
          </a:p>
          <a:p>
            <a:pPr lvl="0" rtl="0">
              <a:spcBef>
                <a:spcPts val="0"/>
              </a:spcBef>
              <a:buNone/>
            </a:pPr>
            <a:r>
              <a:t/>
            </a:r>
            <a:endParaRPr/>
          </a:p>
        </p:txBody>
      </p:sp>
      <p:sp>
        <p:nvSpPr>
          <p:cNvPr id="87" name="Shape 87"/>
          <p:cNvSpPr txBox="1"/>
          <p:nvPr>
            <p:ph type="ctrTitle"/>
          </p:nvPr>
        </p:nvSpPr>
        <p:spPr>
          <a:xfrm>
            <a:off x="311700" y="1865575"/>
            <a:ext cx="8520600" cy="2645400"/>
          </a:xfrm>
          <a:prstGeom prst="rect">
            <a:avLst/>
          </a:prstGeom>
        </p:spPr>
        <p:txBody>
          <a:bodyPr anchorCtr="0" anchor="t" bIns="91425" lIns="91425" rIns="91425" tIns="91425">
            <a:noAutofit/>
          </a:bodyPr>
          <a:lstStyle/>
          <a:p>
            <a:pPr indent="0" lvl="0" marL="0" rtl="0">
              <a:spcBef>
                <a:spcPts val="0"/>
              </a:spcBef>
              <a:buNone/>
            </a:pPr>
            <a:r>
              <a:rPr lang="en"/>
              <a:t>Craftsmanship</a:t>
            </a:r>
          </a:p>
          <a:p>
            <a:pPr lvl="0" rtl="0">
              <a:spcBef>
                <a:spcPts val="0"/>
              </a:spcBef>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Shape 895"/>
          <p:cNvSpPr txBox="1"/>
          <p:nvPr>
            <p:ph type="title"/>
          </p:nvPr>
        </p:nvSpPr>
        <p:spPr>
          <a:xfrm>
            <a:off x="1208025" y="421575"/>
            <a:ext cx="6810000" cy="1600500"/>
          </a:xfrm>
          <a:prstGeom prst="rect">
            <a:avLst/>
          </a:prstGeom>
        </p:spPr>
        <p:txBody>
          <a:bodyPr anchorCtr="0" anchor="t" bIns="91425" lIns="91425" rIns="91425" tIns="91425">
            <a:noAutofit/>
          </a:bodyPr>
          <a:lstStyle/>
          <a:p>
            <a:pPr lvl="0" rtl="0">
              <a:spcBef>
                <a:spcPts val="0"/>
              </a:spcBef>
              <a:buNone/>
            </a:pPr>
            <a:r>
              <a:rPr lang="en"/>
              <a:t>FizzBuzz:</a:t>
            </a:r>
          </a:p>
        </p:txBody>
      </p:sp>
      <p:pic>
        <p:nvPicPr>
          <p:cNvPr descr="noun_62377.png" id="896" name="Shape 896"/>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897" name="Shape 897"/>
          <p:cNvSpPr txBox="1"/>
          <p:nvPr>
            <p:ph type="title"/>
          </p:nvPr>
        </p:nvSpPr>
        <p:spPr>
          <a:xfrm>
            <a:off x="1692225" y="1161475"/>
            <a:ext cx="5841600" cy="3414300"/>
          </a:xfrm>
          <a:prstGeom prst="rect">
            <a:avLst/>
          </a:prstGeom>
        </p:spPr>
        <p:txBody>
          <a:bodyPr anchorCtr="0" anchor="t" bIns="91425" lIns="91425" rIns="91425" tIns="91425">
            <a:noAutofit/>
          </a:bodyPr>
          <a:lstStyle/>
          <a:p>
            <a:pPr indent="0" lvl="0" marL="139700" marR="139700" rtl="0">
              <a:lnSpc>
                <a:spcPct val="115000"/>
              </a:lnSpc>
              <a:spcBef>
                <a:spcPts val="1100"/>
              </a:spcBef>
              <a:spcAft>
                <a:spcPts val="1100"/>
              </a:spcAft>
              <a:buNone/>
            </a:pPr>
            <a:r>
              <a:rPr lang="en" sz="2400">
                <a:solidFill>
                  <a:srgbClr val="FFFFFF"/>
                </a:solidFill>
              </a:rPr>
              <a:t>Write a function that prints the numbers from 1 to 20.</a:t>
            </a:r>
          </a:p>
          <a:p>
            <a:pPr indent="0" lvl="0" marL="139700" marR="139700" rtl="0">
              <a:lnSpc>
                <a:spcPct val="115000"/>
              </a:lnSpc>
              <a:spcBef>
                <a:spcPts val="1100"/>
              </a:spcBef>
              <a:spcAft>
                <a:spcPts val="1100"/>
              </a:spcAft>
              <a:buNone/>
            </a:pPr>
            <a:r>
              <a:rPr lang="en" sz="2400">
                <a:solidFill>
                  <a:srgbClr val="FFFFFF"/>
                </a:solidFill>
              </a:rPr>
              <a:t>Print “Fizz” for multiples of 3</a:t>
            </a:r>
          </a:p>
          <a:p>
            <a:pPr indent="0" lvl="0" marL="139700" marR="139700" rtl="0">
              <a:lnSpc>
                <a:spcPct val="115000"/>
              </a:lnSpc>
              <a:spcBef>
                <a:spcPts val="1100"/>
              </a:spcBef>
              <a:spcAft>
                <a:spcPts val="1100"/>
              </a:spcAft>
              <a:buNone/>
            </a:pPr>
            <a:r>
              <a:rPr lang="en" sz="2400">
                <a:solidFill>
                  <a:srgbClr val="FFFFFF"/>
                </a:solidFill>
              </a:rPr>
              <a:t>Print “Buzz” for multiples of 5</a:t>
            </a:r>
          </a:p>
          <a:p>
            <a:pPr indent="0" lvl="0" marL="139700" marR="139700" rtl="0">
              <a:lnSpc>
                <a:spcPct val="115000"/>
              </a:lnSpc>
              <a:spcBef>
                <a:spcPts val="1100"/>
              </a:spcBef>
              <a:spcAft>
                <a:spcPts val="1100"/>
              </a:spcAft>
              <a:buNone/>
            </a:pPr>
            <a:r>
              <a:rPr lang="en" sz="2400">
                <a:solidFill>
                  <a:srgbClr val="FFFFFF"/>
                </a:solidFill>
              </a:rPr>
              <a:t>Print “FizzBuzz” for multiples of 3 and 5</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Shape 902"/>
          <p:cNvSpPr txBox="1"/>
          <p:nvPr>
            <p:ph type="title"/>
          </p:nvPr>
        </p:nvSpPr>
        <p:spPr>
          <a:xfrm>
            <a:off x="1208025" y="421575"/>
            <a:ext cx="6810000" cy="1600500"/>
          </a:xfrm>
          <a:prstGeom prst="rect">
            <a:avLst/>
          </a:prstGeom>
        </p:spPr>
        <p:txBody>
          <a:bodyPr anchorCtr="0" anchor="t" bIns="91425" lIns="91425" rIns="91425" tIns="91425">
            <a:noAutofit/>
          </a:bodyPr>
          <a:lstStyle/>
          <a:p>
            <a:pPr lvl="0" rtl="0">
              <a:spcBef>
                <a:spcPts val="0"/>
              </a:spcBef>
              <a:buNone/>
            </a:pPr>
            <a:r>
              <a:rPr lang="en"/>
              <a:t>FizzBuzz:</a:t>
            </a:r>
          </a:p>
        </p:txBody>
      </p:sp>
      <p:sp>
        <p:nvSpPr>
          <p:cNvPr id="903" name="Shape 903"/>
          <p:cNvSpPr txBox="1"/>
          <p:nvPr/>
        </p:nvSpPr>
        <p:spPr>
          <a:xfrm>
            <a:off x="2657850" y="1158450"/>
            <a:ext cx="5039100" cy="34929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600">
                <a:solidFill>
                  <a:srgbClr val="FFB5FF"/>
                </a:solidFill>
                <a:latin typeface="Roboto Mono"/>
                <a:ea typeface="Roboto Mono"/>
                <a:cs typeface="Roboto Mono"/>
                <a:sym typeface="Roboto Mono"/>
              </a:rPr>
              <a:t>for</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solidFill>
                  <a:srgbClr val="FFB5FF"/>
                </a:solidFill>
                <a:latin typeface="Roboto Mono"/>
                <a:ea typeface="Roboto Mono"/>
                <a:cs typeface="Roboto Mono"/>
                <a:sym typeface="Roboto Mono"/>
              </a:rPr>
              <a:t>let</a:t>
            </a:r>
            <a:r>
              <a:rPr lang="en" sz="1600">
                <a:latin typeface="Roboto Mono"/>
                <a:ea typeface="Roboto Mono"/>
                <a:cs typeface="Roboto Mono"/>
                <a:sym typeface="Roboto Mono"/>
              </a:rPr>
              <a:t> </a:t>
            </a:r>
            <a:r>
              <a:rPr lang="en" sz="1600">
                <a:solidFill>
                  <a:srgbClr val="F3F3F9"/>
                </a:solidFill>
                <a:latin typeface="Roboto Mono"/>
                <a:ea typeface="Roboto Mono"/>
                <a:cs typeface="Roboto Mono"/>
                <a:sym typeface="Roboto Mono"/>
              </a:rPr>
              <a:t>i</a:t>
            </a:r>
            <a:r>
              <a:rPr lang="en" sz="1600">
                <a:solidFill>
                  <a:srgbClr val="AFFB98"/>
                </a:solidFill>
                <a:latin typeface="Roboto Mono"/>
                <a:ea typeface="Roboto Mono"/>
                <a:cs typeface="Roboto Mono"/>
                <a:sym typeface="Roboto Mono"/>
              </a:rPr>
              <a:t>=</a:t>
            </a:r>
            <a:r>
              <a:rPr lang="en" sz="1600">
                <a:solidFill>
                  <a:srgbClr val="A0D9FF"/>
                </a:solidFill>
                <a:latin typeface="Roboto Mono"/>
                <a:ea typeface="Roboto Mono"/>
                <a:cs typeface="Roboto Mono"/>
                <a:sym typeface="Roboto Mono"/>
              </a:rPr>
              <a:t>1</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&lt;=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20</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3F3F9"/>
                </a:solidFill>
                <a:latin typeface="Roboto Mono"/>
                <a:ea typeface="Roboto Mono"/>
                <a:cs typeface="Roboto Mono"/>
                <a:sym typeface="Roboto Mono"/>
              </a:rPr>
              <a:t>i</a:t>
            </a:r>
            <a:r>
              <a:rPr lang="en" sz="1600">
                <a:solidFill>
                  <a:srgbClr val="AFFB98"/>
                </a:solidFill>
                <a:latin typeface="Roboto Mono"/>
                <a:ea typeface="Roboto Mono"/>
                <a:cs typeface="Roboto Mono"/>
                <a:sym typeface="Roboto Mono"/>
              </a:rPr>
              <a:t>++) {</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FFB5FF"/>
                </a:solidFill>
                <a:latin typeface="Roboto Mono"/>
                <a:ea typeface="Roboto Mono"/>
                <a:cs typeface="Roboto Mono"/>
                <a:sym typeface="Roboto Mono"/>
              </a:rPr>
              <a:t>if</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3</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0</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&amp;&amp;</a:t>
            </a:r>
            <a:r>
              <a:rPr lang="en" sz="1600">
                <a:latin typeface="Roboto Mono"/>
                <a:ea typeface="Roboto Mono"/>
                <a:cs typeface="Roboto Mono"/>
                <a:sym typeface="Roboto Mono"/>
              </a:rPr>
              <a:t> </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5</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0</a:t>
            </a:r>
            <a:r>
              <a:rPr lang="en" sz="1600">
                <a:solidFill>
                  <a:srgbClr val="AFFB98"/>
                </a:solidFill>
                <a:latin typeface="Roboto Mono"/>
                <a:ea typeface="Roboto Mono"/>
                <a:cs typeface="Roboto Mono"/>
                <a:sym typeface="Roboto Mono"/>
              </a:rPr>
              <a:t>) {</a:t>
            </a:r>
          </a:p>
          <a:p>
            <a:pPr lvl="0" rtl="0">
              <a:lnSpc>
                <a:spcPct val="115000"/>
              </a:lnSpc>
              <a:spcBef>
                <a:spcPts val="0"/>
              </a:spcBef>
              <a:buNone/>
            </a:pPr>
            <a:r>
              <a:rPr lang="en" sz="1600">
                <a:solidFill>
                  <a:srgbClr val="F3F3F9"/>
                </a:solidFill>
                <a:latin typeface="Roboto Mono"/>
                <a:ea typeface="Roboto Mono"/>
                <a:cs typeface="Roboto Mono"/>
                <a:sym typeface="Roboto Mono"/>
              </a:rPr>
              <a:t>        console</a:t>
            </a:r>
            <a:r>
              <a:rPr lang="en" sz="1600">
                <a:solidFill>
                  <a:srgbClr val="AFFB98"/>
                </a:solidFill>
                <a:latin typeface="Roboto Mono"/>
                <a:ea typeface="Roboto Mono"/>
                <a:cs typeface="Roboto Mono"/>
                <a:sym typeface="Roboto Mono"/>
              </a:rPr>
              <a:t>.</a:t>
            </a:r>
            <a:r>
              <a:rPr lang="en" sz="1600">
                <a:solidFill>
                  <a:srgbClr val="FF7341"/>
                </a:solidFill>
                <a:latin typeface="Roboto Mono"/>
                <a:ea typeface="Roboto Mono"/>
                <a:cs typeface="Roboto Mono"/>
                <a:sym typeface="Roboto Mono"/>
              </a:rPr>
              <a:t>log</a:t>
            </a:r>
            <a:r>
              <a:rPr lang="en" sz="1600">
                <a:solidFill>
                  <a:srgbClr val="AFFB98"/>
                </a:solidFill>
                <a:latin typeface="Roboto Mono"/>
                <a:ea typeface="Roboto Mono"/>
                <a:cs typeface="Roboto Mono"/>
                <a:sym typeface="Roboto Mono"/>
              </a:rPr>
              <a:t>(</a:t>
            </a:r>
            <a:r>
              <a:rPr lang="en" sz="1600">
                <a:solidFill>
                  <a:srgbClr val="A0D9FF"/>
                </a:solidFill>
                <a:latin typeface="Roboto Mono"/>
                <a:ea typeface="Roboto Mono"/>
                <a:cs typeface="Roboto Mono"/>
                <a:sym typeface="Roboto Mono"/>
              </a:rPr>
              <a:t>"FizzBuzz"</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FB5FF"/>
                </a:solidFill>
                <a:latin typeface="Roboto Mono"/>
                <a:ea typeface="Roboto Mono"/>
                <a:cs typeface="Roboto Mono"/>
                <a:sym typeface="Roboto Mono"/>
              </a:rPr>
              <a:t>else if</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3</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0</a:t>
            </a:r>
            <a:r>
              <a:rPr lang="en" sz="1600">
                <a:solidFill>
                  <a:srgbClr val="AFFB98"/>
                </a:solidFill>
                <a:latin typeface="Roboto Mono"/>
                <a:ea typeface="Roboto Mono"/>
                <a:cs typeface="Roboto Mono"/>
                <a:sym typeface="Roboto Mono"/>
              </a:rPr>
              <a:t>) {</a:t>
            </a:r>
          </a:p>
          <a:p>
            <a:pPr lvl="0" rtl="0">
              <a:lnSpc>
                <a:spcPct val="115000"/>
              </a:lnSpc>
              <a:spcBef>
                <a:spcPts val="0"/>
              </a:spcBef>
              <a:buNone/>
            </a:pPr>
            <a:r>
              <a:rPr lang="en" sz="1600">
                <a:solidFill>
                  <a:srgbClr val="F3F3F9"/>
                </a:solidFill>
                <a:latin typeface="Roboto Mono"/>
                <a:ea typeface="Roboto Mono"/>
                <a:cs typeface="Roboto Mono"/>
                <a:sym typeface="Roboto Mono"/>
              </a:rPr>
              <a:t>        console</a:t>
            </a:r>
            <a:r>
              <a:rPr lang="en" sz="1600">
                <a:solidFill>
                  <a:srgbClr val="AFFB98"/>
                </a:solidFill>
                <a:latin typeface="Roboto Mono"/>
                <a:ea typeface="Roboto Mono"/>
                <a:cs typeface="Roboto Mono"/>
                <a:sym typeface="Roboto Mono"/>
              </a:rPr>
              <a:t>.</a:t>
            </a:r>
            <a:r>
              <a:rPr lang="en" sz="1600">
                <a:solidFill>
                  <a:srgbClr val="FF7341"/>
                </a:solidFill>
                <a:latin typeface="Roboto Mono"/>
                <a:ea typeface="Roboto Mono"/>
                <a:cs typeface="Roboto Mono"/>
                <a:sym typeface="Roboto Mono"/>
              </a:rPr>
              <a:t>log</a:t>
            </a:r>
            <a:r>
              <a:rPr lang="en" sz="1600">
                <a:solidFill>
                  <a:srgbClr val="AFFB98"/>
                </a:solidFill>
                <a:latin typeface="Roboto Mono"/>
                <a:ea typeface="Roboto Mono"/>
                <a:cs typeface="Roboto Mono"/>
                <a:sym typeface="Roboto Mono"/>
              </a:rPr>
              <a:t>(</a:t>
            </a:r>
            <a:r>
              <a:rPr lang="en" sz="1600">
                <a:solidFill>
                  <a:srgbClr val="A0D9FF"/>
                </a:solidFill>
                <a:latin typeface="Roboto Mono"/>
                <a:ea typeface="Roboto Mono"/>
                <a:cs typeface="Roboto Mono"/>
                <a:sym typeface="Roboto Mono"/>
              </a:rPr>
              <a:t>"Fizz"</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FB5FF"/>
                </a:solidFill>
                <a:latin typeface="Roboto Mono"/>
                <a:ea typeface="Roboto Mono"/>
                <a:cs typeface="Roboto Mono"/>
                <a:sym typeface="Roboto Mono"/>
              </a:rPr>
              <a:t>else if</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5</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0</a:t>
            </a:r>
            <a:r>
              <a:rPr lang="en" sz="1600">
                <a:solidFill>
                  <a:srgbClr val="AFFB98"/>
                </a:solidFill>
                <a:latin typeface="Roboto Mono"/>
                <a:ea typeface="Roboto Mono"/>
                <a:cs typeface="Roboto Mono"/>
                <a:sym typeface="Roboto Mono"/>
              </a:rPr>
              <a:t>) {</a:t>
            </a:r>
          </a:p>
          <a:p>
            <a:pPr lvl="0" rtl="0">
              <a:lnSpc>
                <a:spcPct val="115000"/>
              </a:lnSpc>
              <a:spcBef>
                <a:spcPts val="0"/>
              </a:spcBef>
              <a:buNone/>
            </a:pPr>
            <a:r>
              <a:rPr lang="en" sz="1600">
                <a:solidFill>
                  <a:srgbClr val="F3F3F9"/>
                </a:solidFill>
                <a:latin typeface="Roboto Mono"/>
                <a:ea typeface="Roboto Mono"/>
                <a:cs typeface="Roboto Mono"/>
                <a:sym typeface="Roboto Mono"/>
              </a:rPr>
              <a:t>        console</a:t>
            </a:r>
            <a:r>
              <a:rPr lang="en" sz="1600">
                <a:solidFill>
                  <a:srgbClr val="AFFB98"/>
                </a:solidFill>
                <a:latin typeface="Roboto Mono"/>
                <a:ea typeface="Roboto Mono"/>
                <a:cs typeface="Roboto Mono"/>
                <a:sym typeface="Roboto Mono"/>
              </a:rPr>
              <a:t>.</a:t>
            </a:r>
            <a:r>
              <a:rPr lang="en" sz="1600">
                <a:solidFill>
                  <a:srgbClr val="FF7341"/>
                </a:solidFill>
                <a:latin typeface="Roboto Mono"/>
                <a:ea typeface="Roboto Mono"/>
                <a:cs typeface="Roboto Mono"/>
                <a:sym typeface="Roboto Mono"/>
              </a:rPr>
              <a:t>log</a:t>
            </a:r>
            <a:r>
              <a:rPr lang="en" sz="1600">
                <a:solidFill>
                  <a:srgbClr val="AFFB98"/>
                </a:solidFill>
                <a:latin typeface="Roboto Mono"/>
                <a:ea typeface="Roboto Mono"/>
                <a:cs typeface="Roboto Mono"/>
                <a:sym typeface="Roboto Mono"/>
              </a:rPr>
              <a:t>(</a:t>
            </a:r>
            <a:r>
              <a:rPr lang="en" sz="1600">
                <a:solidFill>
                  <a:srgbClr val="A0D9FF"/>
                </a:solidFill>
                <a:latin typeface="Roboto Mono"/>
                <a:ea typeface="Roboto Mono"/>
                <a:cs typeface="Roboto Mono"/>
                <a:sym typeface="Roboto Mono"/>
              </a:rPr>
              <a:t>"Buzz"</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FB5FF"/>
                </a:solidFill>
                <a:latin typeface="Roboto Mono"/>
                <a:ea typeface="Roboto Mono"/>
                <a:cs typeface="Roboto Mono"/>
                <a:sym typeface="Roboto Mono"/>
              </a:rPr>
              <a:t>else</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solidFill>
                  <a:srgbClr val="F3F3F9"/>
                </a:solidFill>
                <a:latin typeface="Roboto Mono"/>
                <a:ea typeface="Roboto Mono"/>
                <a:cs typeface="Roboto Mono"/>
                <a:sym typeface="Roboto Mono"/>
              </a:rPr>
              <a:t>        console</a:t>
            </a:r>
            <a:r>
              <a:rPr lang="en" sz="1600">
                <a:solidFill>
                  <a:srgbClr val="AFFB98"/>
                </a:solidFill>
                <a:latin typeface="Roboto Mono"/>
                <a:ea typeface="Roboto Mono"/>
                <a:cs typeface="Roboto Mono"/>
                <a:sym typeface="Roboto Mono"/>
              </a:rPr>
              <a:t>.</a:t>
            </a:r>
            <a:r>
              <a:rPr lang="en" sz="1600">
                <a:solidFill>
                  <a:srgbClr val="FF7341"/>
                </a:solidFill>
                <a:latin typeface="Roboto Mono"/>
                <a:ea typeface="Roboto Mono"/>
                <a:cs typeface="Roboto Mono"/>
                <a:sym typeface="Roboto Mono"/>
              </a:rPr>
              <a:t>log</a:t>
            </a:r>
            <a:r>
              <a:rPr lang="en" sz="1600">
                <a:solidFill>
                  <a:srgbClr val="AFFB98"/>
                </a:solidFill>
                <a:latin typeface="Roboto Mono"/>
                <a:ea typeface="Roboto Mono"/>
                <a:cs typeface="Roboto Mono"/>
                <a:sym typeface="Roboto Mono"/>
              </a:rPr>
              <a:t>(</a:t>
            </a:r>
            <a:r>
              <a:rPr lang="en" sz="1600">
                <a:solidFill>
                  <a:srgbClr val="F3F3F9"/>
                </a:solidFill>
                <a:latin typeface="Roboto Mono"/>
                <a:ea typeface="Roboto Mono"/>
                <a:cs typeface="Roboto Mono"/>
                <a:sym typeface="Roboto Mono"/>
              </a:rPr>
              <a:t>i</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solidFill>
                  <a:srgbClr val="AFFB98"/>
                </a:solidFill>
                <a:latin typeface="Roboto Mono"/>
                <a:ea typeface="Roboto Mono"/>
                <a:cs typeface="Roboto Mono"/>
                <a:sym typeface="Roboto Mono"/>
              </a:rPr>
              <a:t>}</a:t>
            </a:r>
          </a:p>
          <a:p>
            <a:pPr lvl="0" rtl="0">
              <a:lnSpc>
                <a:spcPct val="115000"/>
              </a:lnSpc>
              <a:spcBef>
                <a:spcPts val="0"/>
              </a:spcBef>
              <a:buNone/>
            </a:pPr>
            <a:r>
              <a:t/>
            </a:r>
            <a:endParaRPr sz="1600">
              <a:solidFill>
                <a:srgbClr val="AFFB98"/>
              </a:solidFill>
              <a:latin typeface="Roboto Mono"/>
              <a:ea typeface="Roboto Mono"/>
              <a:cs typeface="Roboto Mono"/>
              <a:sym typeface="Roboto Mono"/>
            </a:endParaRPr>
          </a:p>
        </p:txBody>
      </p:sp>
      <p:pic>
        <p:nvPicPr>
          <p:cNvPr descr="noun_62377.png" id="904" name="Shape 904"/>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Shape 909"/>
          <p:cNvSpPr txBox="1"/>
          <p:nvPr/>
        </p:nvSpPr>
        <p:spPr>
          <a:xfrm>
            <a:off x="2657850" y="1158450"/>
            <a:ext cx="5039100" cy="34929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600">
                <a:solidFill>
                  <a:srgbClr val="FFB5FF"/>
                </a:solidFill>
                <a:latin typeface="Roboto Mono"/>
                <a:ea typeface="Roboto Mono"/>
                <a:cs typeface="Roboto Mono"/>
                <a:sym typeface="Roboto Mono"/>
              </a:rPr>
              <a:t>for</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solidFill>
                  <a:srgbClr val="FFB5FF"/>
                </a:solidFill>
                <a:latin typeface="Roboto Mono"/>
                <a:ea typeface="Roboto Mono"/>
                <a:cs typeface="Roboto Mono"/>
                <a:sym typeface="Roboto Mono"/>
              </a:rPr>
              <a:t>let</a:t>
            </a:r>
            <a:r>
              <a:rPr lang="en" sz="1600">
                <a:latin typeface="Roboto Mono"/>
                <a:ea typeface="Roboto Mono"/>
                <a:cs typeface="Roboto Mono"/>
                <a:sym typeface="Roboto Mono"/>
              </a:rPr>
              <a:t> </a:t>
            </a:r>
            <a:r>
              <a:rPr lang="en" sz="1600">
                <a:solidFill>
                  <a:srgbClr val="F3F3F9"/>
                </a:solidFill>
                <a:latin typeface="Roboto Mono"/>
                <a:ea typeface="Roboto Mono"/>
                <a:cs typeface="Roboto Mono"/>
                <a:sym typeface="Roboto Mono"/>
              </a:rPr>
              <a:t>i</a:t>
            </a:r>
            <a:r>
              <a:rPr lang="en" sz="1600">
                <a:solidFill>
                  <a:srgbClr val="AFFB98"/>
                </a:solidFill>
                <a:latin typeface="Roboto Mono"/>
                <a:ea typeface="Roboto Mono"/>
                <a:cs typeface="Roboto Mono"/>
                <a:sym typeface="Roboto Mono"/>
              </a:rPr>
              <a:t>=</a:t>
            </a:r>
            <a:r>
              <a:rPr lang="en" sz="1600">
                <a:solidFill>
                  <a:srgbClr val="A0D9FF"/>
                </a:solidFill>
                <a:latin typeface="Roboto Mono"/>
                <a:ea typeface="Roboto Mono"/>
                <a:cs typeface="Roboto Mono"/>
                <a:sym typeface="Roboto Mono"/>
              </a:rPr>
              <a:t>1</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&lt;=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20</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3F3F9"/>
                </a:solidFill>
                <a:latin typeface="Roboto Mono"/>
                <a:ea typeface="Roboto Mono"/>
                <a:cs typeface="Roboto Mono"/>
                <a:sym typeface="Roboto Mono"/>
              </a:rPr>
              <a:t>i</a:t>
            </a:r>
            <a:r>
              <a:rPr lang="en" sz="1600">
                <a:solidFill>
                  <a:srgbClr val="AFFB98"/>
                </a:solidFill>
                <a:latin typeface="Roboto Mono"/>
                <a:ea typeface="Roboto Mono"/>
                <a:cs typeface="Roboto Mono"/>
                <a:sym typeface="Roboto Mono"/>
              </a:rPr>
              <a:t>++) {</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FFB5FF"/>
                </a:solidFill>
                <a:latin typeface="Roboto Mono"/>
                <a:ea typeface="Roboto Mono"/>
                <a:cs typeface="Roboto Mono"/>
                <a:sym typeface="Roboto Mono"/>
              </a:rPr>
              <a:t>if</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3</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0</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&amp;&amp;</a:t>
            </a:r>
            <a:r>
              <a:rPr lang="en" sz="1600">
                <a:latin typeface="Roboto Mono"/>
                <a:ea typeface="Roboto Mono"/>
                <a:cs typeface="Roboto Mono"/>
                <a:sym typeface="Roboto Mono"/>
              </a:rPr>
              <a:t> </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5</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0</a:t>
            </a:r>
            <a:r>
              <a:rPr lang="en" sz="1600">
                <a:solidFill>
                  <a:srgbClr val="AFFB98"/>
                </a:solidFill>
                <a:latin typeface="Roboto Mono"/>
                <a:ea typeface="Roboto Mono"/>
                <a:cs typeface="Roboto Mono"/>
                <a:sym typeface="Roboto Mono"/>
              </a:rPr>
              <a:t>) {</a:t>
            </a:r>
          </a:p>
          <a:p>
            <a:pPr lvl="0" rtl="0">
              <a:lnSpc>
                <a:spcPct val="115000"/>
              </a:lnSpc>
              <a:spcBef>
                <a:spcPts val="0"/>
              </a:spcBef>
              <a:buNone/>
            </a:pPr>
            <a:r>
              <a:rPr lang="en" sz="1600">
                <a:solidFill>
                  <a:srgbClr val="F3F3F9"/>
                </a:solidFill>
                <a:latin typeface="Roboto Mono"/>
                <a:ea typeface="Roboto Mono"/>
                <a:cs typeface="Roboto Mono"/>
                <a:sym typeface="Roboto Mono"/>
              </a:rPr>
              <a:t>        console</a:t>
            </a:r>
            <a:r>
              <a:rPr lang="en" sz="1600">
                <a:solidFill>
                  <a:srgbClr val="AFFB98"/>
                </a:solidFill>
                <a:latin typeface="Roboto Mono"/>
                <a:ea typeface="Roboto Mono"/>
                <a:cs typeface="Roboto Mono"/>
                <a:sym typeface="Roboto Mono"/>
              </a:rPr>
              <a:t>.</a:t>
            </a:r>
            <a:r>
              <a:rPr lang="en" sz="1600">
                <a:solidFill>
                  <a:srgbClr val="FF7341"/>
                </a:solidFill>
                <a:latin typeface="Roboto Mono"/>
                <a:ea typeface="Roboto Mono"/>
                <a:cs typeface="Roboto Mono"/>
                <a:sym typeface="Roboto Mono"/>
              </a:rPr>
              <a:t>log</a:t>
            </a:r>
            <a:r>
              <a:rPr lang="en" sz="1600">
                <a:solidFill>
                  <a:srgbClr val="AFFB98"/>
                </a:solidFill>
                <a:latin typeface="Roboto Mono"/>
                <a:ea typeface="Roboto Mono"/>
                <a:cs typeface="Roboto Mono"/>
                <a:sym typeface="Roboto Mono"/>
              </a:rPr>
              <a:t>(</a:t>
            </a:r>
            <a:r>
              <a:rPr lang="en" sz="1600">
                <a:solidFill>
                  <a:srgbClr val="A0D9FF"/>
                </a:solidFill>
                <a:latin typeface="Roboto Mono"/>
                <a:ea typeface="Roboto Mono"/>
                <a:cs typeface="Roboto Mono"/>
                <a:sym typeface="Roboto Mono"/>
              </a:rPr>
              <a:t>"FizzBuzz"</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FB5FF"/>
                </a:solidFill>
                <a:latin typeface="Roboto Mono"/>
                <a:ea typeface="Roboto Mono"/>
                <a:cs typeface="Roboto Mono"/>
                <a:sym typeface="Roboto Mono"/>
              </a:rPr>
              <a:t>else if</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3</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0</a:t>
            </a:r>
            <a:r>
              <a:rPr lang="en" sz="1600">
                <a:solidFill>
                  <a:srgbClr val="AFFB98"/>
                </a:solidFill>
                <a:latin typeface="Roboto Mono"/>
                <a:ea typeface="Roboto Mono"/>
                <a:cs typeface="Roboto Mono"/>
                <a:sym typeface="Roboto Mono"/>
              </a:rPr>
              <a:t>) {</a:t>
            </a:r>
          </a:p>
          <a:p>
            <a:pPr lvl="0" rtl="0">
              <a:lnSpc>
                <a:spcPct val="115000"/>
              </a:lnSpc>
              <a:spcBef>
                <a:spcPts val="0"/>
              </a:spcBef>
              <a:buNone/>
            </a:pPr>
            <a:r>
              <a:rPr lang="en" sz="1600">
                <a:solidFill>
                  <a:srgbClr val="F3F3F9"/>
                </a:solidFill>
                <a:latin typeface="Roboto Mono"/>
                <a:ea typeface="Roboto Mono"/>
                <a:cs typeface="Roboto Mono"/>
                <a:sym typeface="Roboto Mono"/>
              </a:rPr>
              <a:t>        console</a:t>
            </a:r>
            <a:r>
              <a:rPr lang="en" sz="1600">
                <a:solidFill>
                  <a:srgbClr val="AFFB98"/>
                </a:solidFill>
                <a:latin typeface="Roboto Mono"/>
                <a:ea typeface="Roboto Mono"/>
                <a:cs typeface="Roboto Mono"/>
                <a:sym typeface="Roboto Mono"/>
              </a:rPr>
              <a:t>.</a:t>
            </a:r>
            <a:r>
              <a:rPr lang="en" sz="1600">
                <a:solidFill>
                  <a:srgbClr val="FF7341"/>
                </a:solidFill>
                <a:latin typeface="Roboto Mono"/>
                <a:ea typeface="Roboto Mono"/>
                <a:cs typeface="Roboto Mono"/>
                <a:sym typeface="Roboto Mono"/>
              </a:rPr>
              <a:t>log</a:t>
            </a:r>
            <a:r>
              <a:rPr lang="en" sz="1600">
                <a:solidFill>
                  <a:srgbClr val="AFFB98"/>
                </a:solidFill>
                <a:latin typeface="Roboto Mono"/>
                <a:ea typeface="Roboto Mono"/>
                <a:cs typeface="Roboto Mono"/>
                <a:sym typeface="Roboto Mono"/>
              </a:rPr>
              <a:t>(</a:t>
            </a:r>
            <a:r>
              <a:rPr lang="en" sz="1600">
                <a:solidFill>
                  <a:srgbClr val="A0D9FF"/>
                </a:solidFill>
                <a:latin typeface="Roboto Mono"/>
                <a:ea typeface="Roboto Mono"/>
                <a:cs typeface="Roboto Mono"/>
                <a:sym typeface="Roboto Mono"/>
              </a:rPr>
              <a:t>"Fizz"</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FB5FF"/>
                </a:solidFill>
                <a:latin typeface="Roboto Mono"/>
                <a:ea typeface="Roboto Mono"/>
                <a:cs typeface="Roboto Mono"/>
                <a:sym typeface="Roboto Mono"/>
              </a:rPr>
              <a:t>else if</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solidFill>
                  <a:srgbClr val="F3F3F9"/>
                </a:solidFill>
                <a:latin typeface="Roboto Mono"/>
                <a:ea typeface="Roboto Mono"/>
                <a:cs typeface="Roboto Mono"/>
                <a:sym typeface="Roboto Mono"/>
              </a:rPr>
              <a:t>i</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5</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D9FF"/>
                </a:solidFill>
                <a:latin typeface="Roboto Mono"/>
                <a:ea typeface="Roboto Mono"/>
                <a:cs typeface="Roboto Mono"/>
                <a:sym typeface="Roboto Mono"/>
              </a:rPr>
              <a:t>0</a:t>
            </a:r>
            <a:r>
              <a:rPr lang="en" sz="1600">
                <a:solidFill>
                  <a:srgbClr val="AFFB98"/>
                </a:solidFill>
                <a:latin typeface="Roboto Mono"/>
                <a:ea typeface="Roboto Mono"/>
                <a:cs typeface="Roboto Mono"/>
                <a:sym typeface="Roboto Mono"/>
              </a:rPr>
              <a:t>) {</a:t>
            </a:r>
          </a:p>
          <a:p>
            <a:pPr lvl="0" rtl="0">
              <a:lnSpc>
                <a:spcPct val="115000"/>
              </a:lnSpc>
              <a:spcBef>
                <a:spcPts val="0"/>
              </a:spcBef>
              <a:buNone/>
            </a:pPr>
            <a:r>
              <a:rPr lang="en" sz="1600">
                <a:solidFill>
                  <a:srgbClr val="F3F3F9"/>
                </a:solidFill>
                <a:latin typeface="Roboto Mono"/>
                <a:ea typeface="Roboto Mono"/>
                <a:cs typeface="Roboto Mono"/>
                <a:sym typeface="Roboto Mono"/>
              </a:rPr>
              <a:t>        console</a:t>
            </a:r>
            <a:r>
              <a:rPr lang="en" sz="1600">
                <a:solidFill>
                  <a:srgbClr val="AFFB98"/>
                </a:solidFill>
                <a:latin typeface="Roboto Mono"/>
                <a:ea typeface="Roboto Mono"/>
                <a:cs typeface="Roboto Mono"/>
                <a:sym typeface="Roboto Mono"/>
              </a:rPr>
              <a:t>.</a:t>
            </a:r>
            <a:r>
              <a:rPr lang="en" sz="1600">
                <a:solidFill>
                  <a:srgbClr val="FF7341"/>
                </a:solidFill>
                <a:latin typeface="Roboto Mono"/>
                <a:ea typeface="Roboto Mono"/>
                <a:cs typeface="Roboto Mono"/>
                <a:sym typeface="Roboto Mono"/>
              </a:rPr>
              <a:t>log</a:t>
            </a:r>
            <a:r>
              <a:rPr lang="en" sz="1600">
                <a:solidFill>
                  <a:srgbClr val="AFFB98"/>
                </a:solidFill>
                <a:latin typeface="Roboto Mono"/>
                <a:ea typeface="Roboto Mono"/>
                <a:cs typeface="Roboto Mono"/>
                <a:sym typeface="Roboto Mono"/>
              </a:rPr>
              <a:t>(</a:t>
            </a:r>
            <a:r>
              <a:rPr lang="en" sz="1600">
                <a:solidFill>
                  <a:srgbClr val="A0D9FF"/>
                </a:solidFill>
                <a:latin typeface="Roboto Mono"/>
                <a:ea typeface="Roboto Mono"/>
                <a:cs typeface="Roboto Mono"/>
                <a:sym typeface="Roboto Mono"/>
              </a:rPr>
              <a:t>"Buzz"</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FFB5FF"/>
                </a:solidFill>
                <a:latin typeface="Roboto Mono"/>
                <a:ea typeface="Roboto Mono"/>
                <a:cs typeface="Roboto Mono"/>
                <a:sym typeface="Roboto Mono"/>
              </a:rPr>
              <a:t>else</a:t>
            </a: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solidFill>
                  <a:srgbClr val="F3F3F9"/>
                </a:solidFill>
                <a:latin typeface="Roboto Mono"/>
                <a:ea typeface="Roboto Mono"/>
                <a:cs typeface="Roboto Mono"/>
                <a:sym typeface="Roboto Mono"/>
              </a:rPr>
              <a:t>        console</a:t>
            </a:r>
            <a:r>
              <a:rPr lang="en" sz="1600">
                <a:solidFill>
                  <a:srgbClr val="AFFB98"/>
                </a:solidFill>
                <a:latin typeface="Roboto Mono"/>
                <a:ea typeface="Roboto Mono"/>
                <a:cs typeface="Roboto Mono"/>
                <a:sym typeface="Roboto Mono"/>
              </a:rPr>
              <a:t>.</a:t>
            </a:r>
            <a:r>
              <a:rPr lang="en" sz="1600">
                <a:solidFill>
                  <a:srgbClr val="FF7341"/>
                </a:solidFill>
                <a:latin typeface="Roboto Mono"/>
                <a:ea typeface="Roboto Mono"/>
                <a:cs typeface="Roboto Mono"/>
                <a:sym typeface="Roboto Mono"/>
              </a:rPr>
              <a:t>log</a:t>
            </a:r>
            <a:r>
              <a:rPr lang="en" sz="1600">
                <a:solidFill>
                  <a:srgbClr val="AFFB98"/>
                </a:solidFill>
                <a:latin typeface="Roboto Mono"/>
                <a:ea typeface="Roboto Mono"/>
                <a:cs typeface="Roboto Mono"/>
                <a:sym typeface="Roboto Mono"/>
              </a:rPr>
              <a:t>(</a:t>
            </a:r>
            <a:r>
              <a:rPr lang="en" sz="1600">
                <a:solidFill>
                  <a:srgbClr val="F3F3F9"/>
                </a:solidFill>
                <a:latin typeface="Roboto Mono"/>
                <a:ea typeface="Roboto Mono"/>
                <a:cs typeface="Roboto Mono"/>
                <a:sym typeface="Roboto Mono"/>
              </a:rPr>
              <a:t>i</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latin typeface="Roboto Mono"/>
                <a:ea typeface="Roboto Mono"/>
                <a:cs typeface="Roboto Mono"/>
                <a:sym typeface="Roboto Mono"/>
              </a:rPr>
              <a:t>    </a:t>
            </a:r>
            <a:r>
              <a:rPr lang="en" sz="1600">
                <a:solidFill>
                  <a:srgbClr val="AFFB98"/>
                </a:solidFill>
                <a:latin typeface="Roboto Mono"/>
                <a:ea typeface="Roboto Mono"/>
                <a:cs typeface="Roboto Mono"/>
                <a:sym typeface="Roboto Mono"/>
              </a:rPr>
              <a:t>}</a:t>
            </a:r>
          </a:p>
          <a:p>
            <a:pPr lvl="0" rtl="0">
              <a:lnSpc>
                <a:spcPct val="115000"/>
              </a:lnSpc>
              <a:spcBef>
                <a:spcPts val="0"/>
              </a:spcBef>
              <a:buNone/>
            </a:pPr>
            <a:r>
              <a:rPr lang="en" sz="1600">
                <a:solidFill>
                  <a:srgbClr val="AFFB98"/>
                </a:solidFill>
                <a:latin typeface="Roboto Mono"/>
                <a:ea typeface="Roboto Mono"/>
                <a:cs typeface="Roboto Mono"/>
                <a:sym typeface="Roboto Mono"/>
              </a:rPr>
              <a:t>}</a:t>
            </a:r>
          </a:p>
          <a:p>
            <a:pPr lvl="0" rtl="0">
              <a:lnSpc>
                <a:spcPct val="115000"/>
              </a:lnSpc>
              <a:spcBef>
                <a:spcPts val="0"/>
              </a:spcBef>
              <a:buNone/>
            </a:pPr>
            <a:r>
              <a:t/>
            </a:r>
            <a:endParaRPr sz="1600">
              <a:solidFill>
                <a:srgbClr val="AFFB98"/>
              </a:solidFill>
              <a:latin typeface="Roboto Mono"/>
              <a:ea typeface="Roboto Mono"/>
              <a:cs typeface="Roboto Mono"/>
              <a:sym typeface="Roboto Mono"/>
            </a:endParaRPr>
          </a:p>
        </p:txBody>
      </p:sp>
      <p:sp>
        <p:nvSpPr>
          <p:cNvPr id="910" name="Shape 910"/>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sp>
        <p:nvSpPr>
          <p:cNvPr id="911" name="Shape 911"/>
          <p:cNvSpPr txBox="1"/>
          <p:nvPr>
            <p:ph type="title"/>
          </p:nvPr>
        </p:nvSpPr>
        <p:spPr>
          <a:xfrm>
            <a:off x="1208025" y="421575"/>
            <a:ext cx="6810000" cy="1600500"/>
          </a:xfrm>
          <a:prstGeom prst="rect">
            <a:avLst/>
          </a:prstGeom>
        </p:spPr>
        <p:txBody>
          <a:bodyPr anchorCtr="0" anchor="t" bIns="91425" lIns="91425" rIns="91425" tIns="91425">
            <a:noAutofit/>
          </a:bodyPr>
          <a:lstStyle/>
          <a:p>
            <a:pPr lvl="0" rtl="0">
              <a:spcBef>
                <a:spcPts val="0"/>
              </a:spcBef>
              <a:buNone/>
            </a:pPr>
            <a:r>
              <a:rPr lang="en"/>
              <a:t>FizzBuzz:</a:t>
            </a:r>
          </a:p>
        </p:txBody>
      </p:sp>
      <p:pic>
        <p:nvPicPr>
          <p:cNvPr descr="noun_62377.png" id="912" name="Shape 912"/>
          <p:cNvPicPr preferRelativeResize="0"/>
          <p:nvPr/>
        </p:nvPicPr>
        <p:blipFill rotWithShape="1">
          <a:blip r:embed="rId3">
            <a:alphaModFix/>
          </a:blip>
          <a:srcRect b="25056" l="29501" r="23789" t="17263"/>
          <a:stretch/>
        </p:blipFill>
        <p:spPr>
          <a:xfrm>
            <a:off x="206072" y="101799"/>
            <a:ext cx="685926" cy="847101"/>
          </a:xfrm>
          <a:prstGeom prst="rect">
            <a:avLst/>
          </a:prstGeom>
          <a:noFill/>
          <a:ln>
            <a:noFill/>
          </a:ln>
        </p:spPr>
      </p:pic>
      <p:sp>
        <p:nvSpPr>
          <p:cNvPr id="913" name="Shape 913"/>
          <p:cNvSpPr txBox="1"/>
          <p:nvPr>
            <p:ph type="title"/>
          </p:nvPr>
        </p:nvSpPr>
        <p:spPr>
          <a:xfrm>
            <a:off x="2367450" y="2284025"/>
            <a:ext cx="4409100" cy="837900"/>
          </a:xfrm>
          <a:prstGeom prst="rect">
            <a:avLst/>
          </a:prstGeom>
        </p:spPr>
        <p:txBody>
          <a:bodyPr anchorCtr="0" anchor="t" bIns="91425" lIns="91425" rIns="91425" tIns="91425">
            <a:noAutofit/>
          </a:bodyPr>
          <a:lstStyle/>
          <a:p>
            <a:pPr lvl="0" rtl="0" algn="ctr">
              <a:spcBef>
                <a:spcPts val="0"/>
              </a:spcBef>
              <a:buNone/>
            </a:pPr>
            <a:r>
              <a:rPr lang="en" sz="3600"/>
              <a:t>Who cares?</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nvSpPr>
        <p:spPr>
          <a:xfrm>
            <a:off x="304800" y="0"/>
            <a:ext cx="7882800" cy="51435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load</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$array</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7341"/>
                </a:solidFill>
                <a:latin typeface="Roboto Mono"/>
                <a:ea typeface="Roboto Mono"/>
                <a:cs typeface="Roboto Mono"/>
                <a:sym typeface="Roboto Mono"/>
              </a:rPr>
              <a:t>is_array</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$array</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foreach</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$array</a:t>
            </a: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as</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$key</a:t>
            </a:r>
            <a:r>
              <a:rPr lang="en" sz="800">
                <a:solidFill>
                  <a:srgbClr val="AFFB98"/>
                </a:solidFill>
                <a:latin typeface="Roboto Mono"/>
                <a:ea typeface="Roboto Mono"/>
                <a:cs typeface="Roboto Mono"/>
                <a:sym typeface="Roboto Mono"/>
              </a:rPr>
              <a:t>=&gt;</a:t>
            </a:r>
            <a:r>
              <a:rPr lang="en" sz="800">
                <a:solidFill>
                  <a:srgbClr val="FFFDB0"/>
                </a:solidFill>
                <a:latin typeface="Roboto Mono"/>
                <a:ea typeface="Roboto Mono"/>
                <a:cs typeface="Roboto Mono"/>
                <a:sym typeface="Roboto Mono"/>
              </a:rPr>
              <a:t>$value</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$key</a:t>
            </a:r>
            <a:r>
              <a:rPr lang="en" sz="800">
                <a:solidFill>
                  <a:srgbClr val="AFFB98"/>
                </a:solidFill>
                <a:latin typeface="Roboto Mono"/>
                <a:ea typeface="Roboto Mono"/>
                <a:cs typeface="Roboto Mono"/>
                <a:sym typeface="Roboto Mono"/>
              </a:rPr>
              <a:t>] =</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$value</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unload</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A0D9FF"/>
                </a:solidFill>
                <a:latin typeface="Roboto Mono"/>
                <a:ea typeface="Roboto Mono"/>
                <a:cs typeface="Roboto Mono"/>
                <a:sym typeface="Roboto Mono"/>
              </a:rPr>
              <a:t>''</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7341"/>
                </a:solidFill>
                <a:latin typeface="Roboto Mono"/>
                <a:ea typeface="Roboto Mono"/>
                <a:cs typeface="Roboto Mono"/>
                <a:sym typeface="Roboto Mono"/>
              </a:rPr>
              <a:t>is_array</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foreach</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as</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$var</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unset</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else</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unset</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else</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array</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fetch</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$name</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$argv</a:t>
            </a:r>
            <a:r>
              <a:rPr lang="en" sz="800">
                <a:solidFill>
                  <a:srgbClr val="AFFB98"/>
                </a:solidFill>
                <a:latin typeface="Roboto Mono"/>
                <a:ea typeface="Roboto Mono"/>
                <a:cs typeface="Roboto Mono"/>
                <a:sym typeface="Roboto Mono"/>
              </a:rPr>
              <a:t>[</a:t>
            </a:r>
            <a:r>
              <a:rPr lang="en" sz="800">
                <a:solidFill>
                  <a:srgbClr val="A0D9FF"/>
                </a:solidFill>
                <a:latin typeface="Roboto Mono"/>
                <a:ea typeface="Roboto Mono"/>
                <a:cs typeface="Roboto Mono"/>
                <a:sym typeface="Roboto Mono"/>
              </a:rPr>
              <a:t>0</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$query</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A0D9FF"/>
                </a:solidFill>
                <a:latin typeface="Roboto Mono"/>
                <a:ea typeface="Roboto Mono"/>
                <a:cs typeface="Roboto Mono"/>
                <a:sym typeface="Roboto Mono"/>
              </a:rPr>
              <a:t>"SELECT id, $name FROM products;"</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$result</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pg_query</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$conn</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$query</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get_all</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isAdmin</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return</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Shape 923"/>
          <p:cNvSpPr txBox="1"/>
          <p:nvPr/>
        </p:nvSpPr>
        <p:spPr>
          <a:xfrm>
            <a:off x="304800" y="0"/>
            <a:ext cx="7882800" cy="51435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load</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$array</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7341"/>
                </a:solidFill>
                <a:latin typeface="Roboto Mono"/>
                <a:ea typeface="Roboto Mono"/>
                <a:cs typeface="Roboto Mono"/>
                <a:sym typeface="Roboto Mono"/>
              </a:rPr>
              <a:t>is_array</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$array</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foreach</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$array</a:t>
            </a: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as</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$key</a:t>
            </a:r>
            <a:r>
              <a:rPr lang="en" sz="800">
                <a:solidFill>
                  <a:srgbClr val="AFFB98"/>
                </a:solidFill>
                <a:latin typeface="Roboto Mono"/>
                <a:ea typeface="Roboto Mono"/>
                <a:cs typeface="Roboto Mono"/>
                <a:sym typeface="Roboto Mono"/>
              </a:rPr>
              <a:t>=&gt;</a:t>
            </a:r>
            <a:r>
              <a:rPr lang="en" sz="800">
                <a:solidFill>
                  <a:srgbClr val="FFFDB0"/>
                </a:solidFill>
                <a:latin typeface="Roboto Mono"/>
                <a:ea typeface="Roboto Mono"/>
                <a:cs typeface="Roboto Mono"/>
                <a:sym typeface="Roboto Mono"/>
              </a:rPr>
              <a:t>$value</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$key</a:t>
            </a:r>
            <a:r>
              <a:rPr lang="en" sz="800">
                <a:solidFill>
                  <a:srgbClr val="AFFB98"/>
                </a:solidFill>
                <a:latin typeface="Roboto Mono"/>
                <a:ea typeface="Roboto Mono"/>
                <a:cs typeface="Roboto Mono"/>
                <a:sym typeface="Roboto Mono"/>
              </a:rPr>
              <a:t>] =</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$value</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unload</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A0D9FF"/>
                </a:solidFill>
                <a:latin typeface="Roboto Mono"/>
                <a:ea typeface="Roboto Mono"/>
                <a:cs typeface="Roboto Mono"/>
                <a:sym typeface="Roboto Mono"/>
              </a:rPr>
              <a:t>''</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7341"/>
                </a:solidFill>
                <a:latin typeface="Roboto Mono"/>
                <a:ea typeface="Roboto Mono"/>
                <a:cs typeface="Roboto Mono"/>
                <a:sym typeface="Roboto Mono"/>
              </a:rPr>
              <a:t>is_array</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foreach</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as</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$var</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unset</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else</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unset</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else</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array</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fetch</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$name</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$argv</a:t>
            </a:r>
            <a:r>
              <a:rPr lang="en" sz="800">
                <a:solidFill>
                  <a:srgbClr val="AFFB98"/>
                </a:solidFill>
                <a:latin typeface="Roboto Mono"/>
                <a:ea typeface="Roboto Mono"/>
                <a:cs typeface="Roboto Mono"/>
                <a:sym typeface="Roboto Mono"/>
              </a:rPr>
              <a:t>[</a:t>
            </a:r>
            <a:r>
              <a:rPr lang="en" sz="800">
                <a:solidFill>
                  <a:srgbClr val="A0D9FF"/>
                </a:solidFill>
                <a:latin typeface="Roboto Mono"/>
                <a:ea typeface="Roboto Mono"/>
                <a:cs typeface="Roboto Mono"/>
                <a:sym typeface="Roboto Mono"/>
              </a:rPr>
              <a:t>0</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$query</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A0D9FF"/>
                </a:solidFill>
                <a:latin typeface="Roboto Mono"/>
                <a:ea typeface="Roboto Mono"/>
                <a:cs typeface="Roboto Mono"/>
                <a:sym typeface="Roboto Mono"/>
              </a:rPr>
              <a:t>"SELECT id, $name FROM products;"</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$result</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pg_query</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$conn</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$query</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get_all</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isAdmin</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return</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p:txBody>
      </p:sp>
      <p:cxnSp>
        <p:nvCxnSpPr>
          <p:cNvPr id="924" name="Shape 924"/>
          <p:cNvCxnSpPr/>
          <p:nvPr/>
        </p:nvCxnSpPr>
        <p:spPr>
          <a:xfrm flipH="1">
            <a:off x="2978400" y="1943700"/>
            <a:ext cx="1926000" cy="16389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Shape 929"/>
          <p:cNvSpPr txBox="1"/>
          <p:nvPr/>
        </p:nvSpPr>
        <p:spPr>
          <a:xfrm>
            <a:off x="304800" y="0"/>
            <a:ext cx="7882800" cy="51435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load</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$array</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7341"/>
                </a:solidFill>
                <a:latin typeface="Roboto Mono"/>
                <a:ea typeface="Roboto Mono"/>
                <a:cs typeface="Roboto Mono"/>
                <a:sym typeface="Roboto Mono"/>
              </a:rPr>
              <a:t>is_array</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$array</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foreach</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$array</a:t>
            </a: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as</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$key</a:t>
            </a:r>
            <a:r>
              <a:rPr lang="en" sz="800">
                <a:solidFill>
                  <a:srgbClr val="AFFB98"/>
                </a:solidFill>
                <a:latin typeface="Roboto Mono"/>
                <a:ea typeface="Roboto Mono"/>
                <a:cs typeface="Roboto Mono"/>
                <a:sym typeface="Roboto Mono"/>
              </a:rPr>
              <a:t>=&gt;</a:t>
            </a:r>
            <a:r>
              <a:rPr lang="en" sz="800">
                <a:solidFill>
                  <a:srgbClr val="FFFDB0"/>
                </a:solidFill>
                <a:latin typeface="Roboto Mono"/>
                <a:ea typeface="Roboto Mono"/>
                <a:cs typeface="Roboto Mono"/>
                <a:sym typeface="Roboto Mono"/>
              </a:rPr>
              <a:t>$value</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$key</a:t>
            </a:r>
            <a:r>
              <a:rPr lang="en" sz="800">
                <a:solidFill>
                  <a:srgbClr val="AFFB98"/>
                </a:solidFill>
                <a:latin typeface="Roboto Mono"/>
                <a:ea typeface="Roboto Mono"/>
                <a:cs typeface="Roboto Mono"/>
                <a:sym typeface="Roboto Mono"/>
              </a:rPr>
              <a:t>] =</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$value</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unload</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A0D9FF"/>
                </a:solidFill>
                <a:latin typeface="Roboto Mono"/>
                <a:ea typeface="Roboto Mono"/>
                <a:cs typeface="Roboto Mono"/>
                <a:sym typeface="Roboto Mono"/>
              </a:rPr>
              <a:t>''</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7341"/>
                </a:solidFill>
                <a:latin typeface="Roboto Mono"/>
                <a:ea typeface="Roboto Mono"/>
                <a:cs typeface="Roboto Mono"/>
                <a:sym typeface="Roboto Mono"/>
              </a:rPr>
              <a:t>is_array</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foreach</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as</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$var</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unset</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else</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unset</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else</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array</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fetch</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$name</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$argv</a:t>
            </a:r>
            <a:r>
              <a:rPr lang="en" sz="800">
                <a:solidFill>
                  <a:srgbClr val="AFFB98"/>
                </a:solidFill>
                <a:latin typeface="Roboto Mono"/>
                <a:ea typeface="Roboto Mono"/>
                <a:cs typeface="Roboto Mono"/>
                <a:sym typeface="Roboto Mono"/>
              </a:rPr>
              <a:t>[</a:t>
            </a:r>
            <a:r>
              <a:rPr lang="en" sz="800">
                <a:solidFill>
                  <a:srgbClr val="A0D9FF"/>
                </a:solidFill>
                <a:latin typeface="Roboto Mono"/>
                <a:ea typeface="Roboto Mono"/>
                <a:cs typeface="Roboto Mono"/>
                <a:sym typeface="Roboto Mono"/>
              </a:rPr>
              <a:t>0</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$query</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A0D9FF"/>
                </a:solidFill>
                <a:latin typeface="Roboto Mono"/>
                <a:ea typeface="Roboto Mono"/>
                <a:cs typeface="Roboto Mono"/>
                <a:sym typeface="Roboto Mono"/>
              </a:rPr>
              <a:t>"SELECT id, $name FROM products;"</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$result</a:t>
            </a: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pg_query</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$conn</a:t>
            </a:r>
            <a:r>
              <a:rPr lang="en" sz="800">
                <a:solidFill>
                  <a:srgbClr val="AFFB98"/>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$query</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a:p>
            <a:pPr lvl="0" rtl="0">
              <a:lnSpc>
                <a:spcPct val="115000"/>
              </a:lnSpc>
              <a:spcBef>
                <a:spcPts val="0"/>
              </a:spcBef>
              <a:buNone/>
            </a:pPr>
            <a:r>
              <a:rPr lang="en" sz="800">
                <a:solidFill>
                  <a:srgbClr val="FFB5FF"/>
                </a:solidFill>
                <a:latin typeface="Roboto Mono"/>
                <a:ea typeface="Roboto Mono"/>
                <a:cs typeface="Roboto Mono"/>
                <a:sym typeface="Roboto Mono"/>
              </a:rPr>
              <a:t>function</a:t>
            </a:r>
            <a:r>
              <a:rPr lang="en" sz="800">
                <a:latin typeface="Roboto Mono"/>
                <a:ea typeface="Roboto Mono"/>
                <a:cs typeface="Roboto Mono"/>
                <a:sym typeface="Roboto Mono"/>
              </a:rPr>
              <a:t> </a:t>
            </a:r>
            <a:r>
              <a:rPr lang="en" sz="800">
                <a:solidFill>
                  <a:srgbClr val="FF7341"/>
                </a:solidFill>
                <a:latin typeface="Roboto Mono"/>
                <a:ea typeface="Roboto Mono"/>
                <a:cs typeface="Roboto Mono"/>
                <a:sym typeface="Roboto Mono"/>
              </a:rPr>
              <a:t>get_all</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if</a:t>
            </a:r>
            <a:r>
              <a:rPr lang="en" sz="800">
                <a:solidFill>
                  <a:srgbClr val="AFFB98"/>
                </a:solidFill>
                <a:latin typeface="Roboto Mono"/>
                <a:ea typeface="Roboto Mono"/>
                <a:cs typeface="Roboto Mono"/>
                <a:sym typeface="Roboto Mono"/>
              </a:rPr>
              <a:t>(</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isAdmin</a:t>
            </a:r>
            <a:r>
              <a:rPr lang="en" sz="800">
                <a:solidFill>
                  <a:srgbClr val="AFFB98"/>
                </a:solidFill>
                <a:latin typeface="Roboto Mono"/>
                <a:ea typeface="Roboto Mono"/>
                <a:cs typeface="Roboto Mono"/>
                <a:sym typeface="Roboto Mono"/>
              </a:rPr>
              <a:t>) {</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FFB5FF"/>
                </a:solidFill>
                <a:latin typeface="Roboto Mono"/>
                <a:ea typeface="Roboto Mono"/>
                <a:cs typeface="Roboto Mono"/>
                <a:sym typeface="Roboto Mono"/>
              </a:rPr>
              <a:t>return</a:t>
            </a:r>
            <a:r>
              <a:rPr lang="en" sz="800">
                <a:latin typeface="Roboto Mono"/>
                <a:ea typeface="Roboto Mono"/>
                <a:cs typeface="Roboto Mono"/>
                <a:sym typeface="Roboto Mono"/>
              </a:rPr>
              <a:t> </a:t>
            </a:r>
            <a:r>
              <a:rPr lang="en" sz="800">
                <a:solidFill>
                  <a:srgbClr val="FFFDB0"/>
                </a:solidFill>
                <a:latin typeface="Roboto Mono"/>
                <a:ea typeface="Roboto Mono"/>
                <a:cs typeface="Roboto Mono"/>
                <a:sym typeface="Roboto Mono"/>
              </a:rPr>
              <a:t>$this</a:t>
            </a:r>
            <a:r>
              <a:rPr lang="en" sz="800">
                <a:solidFill>
                  <a:srgbClr val="AFFB98"/>
                </a:solidFill>
                <a:latin typeface="Roboto Mono"/>
                <a:ea typeface="Roboto Mono"/>
                <a:cs typeface="Roboto Mono"/>
                <a:sym typeface="Roboto Mono"/>
              </a:rPr>
              <a:t>-&gt;</a:t>
            </a:r>
            <a:r>
              <a:rPr lang="en" sz="800">
                <a:solidFill>
                  <a:srgbClr val="F3F3F9"/>
                </a:solidFill>
                <a:latin typeface="Roboto Mono"/>
                <a:ea typeface="Roboto Mono"/>
                <a:cs typeface="Roboto Mono"/>
                <a:sym typeface="Roboto Mono"/>
              </a:rPr>
              <a:t>vars</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latin typeface="Roboto Mono"/>
                <a:ea typeface="Roboto Mono"/>
                <a:cs typeface="Roboto Mono"/>
                <a:sym typeface="Roboto Mono"/>
              </a:rPr>
              <a:t>    </a:t>
            </a:r>
            <a:r>
              <a:rPr lang="en" sz="800">
                <a:solidFill>
                  <a:srgbClr val="AFFB98"/>
                </a:solidFill>
                <a:latin typeface="Roboto Mono"/>
                <a:ea typeface="Roboto Mono"/>
                <a:cs typeface="Roboto Mono"/>
                <a:sym typeface="Roboto Mono"/>
              </a:rPr>
              <a:t>}</a:t>
            </a:r>
          </a:p>
          <a:p>
            <a:pPr lvl="0" rtl="0">
              <a:lnSpc>
                <a:spcPct val="115000"/>
              </a:lnSpc>
              <a:spcBef>
                <a:spcPts val="0"/>
              </a:spcBef>
              <a:buNone/>
            </a:pPr>
            <a:r>
              <a:rPr lang="en" sz="800">
                <a:solidFill>
                  <a:srgbClr val="AFFB98"/>
                </a:solidFill>
                <a:latin typeface="Roboto Mono"/>
                <a:ea typeface="Roboto Mono"/>
                <a:cs typeface="Roboto Mono"/>
                <a:sym typeface="Roboto Mono"/>
              </a:rPr>
              <a:t>}</a:t>
            </a:r>
          </a:p>
          <a:p>
            <a:pPr lvl="0" rtl="0">
              <a:lnSpc>
                <a:spcPct val="115000"/>
              </a:lnSpc>
              <a:spcBef>
                <a:spcPts val="0"/>
              </a:spcBef>
              <a:buNone/>
            </a:pPr>
            <a:r>
              <a:t/>
            </a:r>
            <a:endParaRPr sz="800">
              <a:solidFill>
                <a:srgbClr val="AFFB98"/>
              </a:solidFill>
              <a:latin typeface="Roboto Mono"/>
              <a:ea typeface="Roboto Mono"/>
              <a:cs typeface="Roboto Mono"/>
              <a:sym typeface="Roboto Mono"/>
            </a:endParaRPr>
          </a:p>
        </p:txBody>
      </p:sp>
      <p:cxnSp>
        <p:nvCxnSpPr>
          <p:cNvPr id="930" name="Shape 930"/>
          <p:cNvCxnSpPr/>
          <p:nvPr/>
        </p:nvCxnSpPr>
        <p:spPr>
          <a:xfrm flipH="1">
            <a:off x="2978400" y="1943700"/>
            <a:ext cx="1926000" cy="1638900"/>
          </a:xfrm>
          <a:prstGeom prst="straightConnector1">
            <a:avLst/>
          </a:prstGeom>
          <a:noFill/>
          <a:ln cap="flat" cmpd="sng" w="38100">
            <a:solidFill>
              <a:srgbClr val="FF0000"/>
            </a:solidFill>
            <a:prstDash val="solid"/>
            <a:round/>
            <a:headEnd len="lg" w="lg" type="none"/>
            <a:tailEnd len="lg" w="lg" type="triangle"/>
          </a:ln>
        </p:spPr>
      </p:cxnSp>
      <p:pic>
        <p:nvPicPr>
          <p:cNvPr descr="noun_1006533_cc.png" id="931" name="Shape 931"/>
          <p:cNvPicPr preferRelativeResize="0"/>
          <p:nvPr/>
        </p:nvPicPr>
        <p:blipFill rotWithShape="1">
          <a:blip r:embed="rId3">
            <a:alphaModFix/>
          </a:blip>
          <a:srcRect b="36930" l="0" r="0" t="26648"/>
          <a:stretch/>
        </p:blipFill>
        <p:spPr>
          <a:xfrm>
            <a:off x="5091297" y="1292812"/>
            <a:ext cx="1315000" cy="4789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graphicFrame>
        <p:nvGraphicFramePr>
          <p:cNvPr id="936" name="Shape 936"/>
          <p:cNvGraphicFramePr/>
          <p:nvPr/>
        </p:nvGraphicFramePr>
        <p:xfrm>
          <a:off x="526700" y="373450"/>
          <a:ext cx="3000000" cy="3000000"/>
        </p:xfrm>
        <a:graphic>
          <a:graphicData uri="http://schemas.openxmlformats.org/drawingml/2006/table">
            <a:tbl>
              <a:tblPr>
                <a:noFill/>
                <a:tableStyleId>{006D28D2-01CC-402F-9D6C-7C9D56886416}</a:tableStyleId>
              </a:tblPr>
              <a:tblGrid>
                <a:gridCol w="2042525"/>
                <a:gridCol w="2042525"/>
                <a:gridCol w="2042525"/>
                <a:gridCol w="2042525"/>
              </a:tblGrid>
              <a:tr h="1138900">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r>
              <a:tr h="1138900">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sz="2400">
                        <a:solidFill>
                          <a:srgbClr val="FFFFFF"/>
                        </a:solidFill>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sz="2400">
                        <a:solidFill>
                          <a:srgbClr val="FFFFFF"/>
                        </a:solidFill>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sz="2400">
                        <a:solidFill>
                          <a:srgbClr val="FFFFFF"/>
                        </a:solidFill>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r>
              <a:tr h="1138900">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sz="2400">
                        <a:solidFill>
                          <a:srgbClr val="FFFFFF"/>
                        </a:solidFill>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sz="2400">
                        <a:solidFill>
                          <a:srgbClr val="FFFFFF"/>
                        </a:solidFill>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sz="2400">
                        <a:solidFill>
                          <a:srgbClr val="FFFFFF"/>
                        </a:solidFill>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r>
              <a:tr h="1138900">
                <a:tc>
                  <a:txBody>
                    <a:bodyPr>
                      <a:noAutofit/>
                    </a:bodyPr>
                    <a:lstStyle/>
                    <a:p>
                      <a:pPr lvl="0" rtl="0" algn="ctr">
                        <a:spcBef>
                          <a:spcPts val="0"/>
                        </a:spcBef>
                        <a:buNone/>
                      </a:pPr>
                      <a:r>
                        <a:t/>
                      </a:r>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sz="2400">
                        <a:solidFill>
                          <a:srgbClr val="FFFFFF"/>
                        </a:solidFill>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sz="2400">
                        <a:solidFill>
                          <a:srgbClr val="FFFFFF"/>
                        </a:solidFill>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c>
                  <a:txBody>
                    <a:bodyPr>
                      <a:noAutofit/>
                    </a:bodyPr>
                    <a:lstStyle/>
                    <a:p>
                      <a:pPr lvl="0" rtl="0" algn="ctr">
                        <a:spcBef>
                          <a:spcPts val="0"/>
                        </a:spcBef>
                        <a:buNone/>
                      </a:pPr>
                      <a:r>
                        <a:t/>
                      </a:r>
                      <a:endParaRPr sz="2400">
                        <a:solidFill>
                          <a:srgbClr val="FFFFFF"/>
                        </a:solidFill>
                      </a:endParaRPr>
                    </a:p>
                  </a:txBody>
                  <a:tcPr marT="91425" marB="91425" marR="91425" marL="91425" anchor="ctr">
                    <a:lnL cap="flat" cmpd="sng" w="9525">
                      <a:solidFill>
                        <a:srgbClr val="FFFFFF"/>
                      </a:solidFill>
                      <a:prstDash val="dot"/>
                      <a:round/>
                      <a:headEnd len="med" w="med" type="none"/>
                      <a:tailEnd len="med" w="med" type="none"/>
                    </a:lnL>
                    <a:lnR cap="flat" cmpd="sng" w="9525">
                      <a:solidFill>
                        <a:srgbClr val="FFFFFF"/>
                      </a:solidFill>
                      <a:prstDash val="dot"/>
                      <a:round/>
                      <a:headEnd len="med" w="med" type="none"/>
                      <a:tailEnd len="med" w="med" type="none"/>
                    </a:lnR>
                    <a:lnT cap="flat" cmpd="sng" w="9525">
                      <a:solidFill>
                        <a:srgbClr val="FFFFFF"/>
                      </a:solidFill>
                      <a:prstDash val="dot"/>
                      <a:round/>
                      <a:headEnd len="med" w="med" type="none"/>
                      <a:tailEnd len="med" w="med" type="none"/>
                    </a:lnT>
                    <a:lnB cap="flat" cmpd="sng" w="9525">
                      <a:solidFill>
                        <a:srgbClr val="FFFFFF"/>
                      </a:solidFill>
                      <a:prstDash val="dot"/>
                      <a:round/>
                      <a:headEnd len="med" w="med" type="none"/>
                      <a:tailEnd len="med" w="med" type="none"/>
                    </a:lnB>
                  </a:tcPr>
                </a:tc>
              </a:tr>
            </a:tbl>
          </a:graphicData>
        </a:graphic>
      </p:graphicFrame>
      <p:pic>
        <p:nvPicPr>
          <p:cNvPr descr="noun_187294.png" id="937" name="Shape 937"/>
          <p:cNvPicPr preferRelativeResize="0"/>
          <p:nvPr/>
        </p:nvPicPr>
        <p:blipFill rotWithShape="1">
          <a:blip r:embed="rId3">
            <a:alphaModFix/>
          </a:blip>
          <a:srcRect b="0" l="4528" r="4528" t="0"/>
          <a:stretch/>
        </p:blipFill>
        <p:spPr>
          <a:xfrm>
            <a:off x="1152162" y="1575775"/>
            <a:ext cx="925926" cy="1018149"/>
          </a:xfrm>
          <a:prstGeom prst="rect">
            <a:avLst/>
          </a:prstGeom>
          <a:noFill/>
          <a:ln>
            <a:noFill/>
          </a:ln>
        </p:spPr>
      </p:pic>
      <p:pic>
        <p:nvPicPr>
          <p:cNvPr descr="noun_11983.png" id="938" name="Shape 938"/>
          <p:cNvPicPr preferRelativeResize="0"/>
          <p:nvPr/>
        </p:nvPicPr>
        <p:blipFill>
          <a:blip r:embed="rId4">
            <a:alphaModFix/>
          </a:blip>
          <a:stretch>
            <a:fillRect/>
          </a:stretch>
        </p:blipFill>
        <p:spPr>
          <a:xfrm>
            <a:off x="1174874" y="2726511"/>
            <a:ext cx="880500" cy="968199"/>
          </a:xfrm>
          <a:prstGeom prst="rect">
            <a:avLst/>
          </a:prstGeom>
          <a:noFill/>
          <a:ln>
            <a:noFill/>
          </a:ln>
        </p:spPr>
      </p:pic>
      <p:pic>
        <p:nvPicPr>
          <p:cNvPr descr="noun_858307.png" id="939" name="Shape 939"/>
          <p:cNvPicPr preferRelativeResize="0"/>
          <p:nvPr/>
        </p:nvPicPr>
        <p:blipFill rotWithShape="1">
          <a:blip r:embed="rId5">
            <a:alphaModFix/>
          </a:blip>
          <a:srcRect b="0" l="4528" r="4528" t="0"/>
          <a:stretch/>
        </p:blipFill>
        <p:spPr>
          <a:xfrm>
            <a:off x="1095150" y="3808233"/>
            <a:ext cx="1039952" cy="1143513"/>
          </a:xfrm>
          <a:prstGeom prst="rect">
            <a:avLst/>
          </a:prstGeom>
          <a:noFill/>
          <a:ln>
            <a:noFill/>
          </a:ln>
        </p:spPr>
      </p:pic>
      <p:pic>
        <p:nvPicPr>
          <p:cNvPr descr="noun_62377.png" id="940" name="Shape 940"/>
          <p:cNvPicPr preferRelativeResize="0"/>
          <p:nvPr/>
        </p:nvPicPr>
        <p:blipFill rotWithShape="1">
          <a:blip r:embed="rId6">
            <a:alphaModFix/>
          </a:blip>
          <a:srcRect b="25056" l="29501" r="23789" t="17263"/>
          <a:stretch/>
        </p:blipFill>
        <p:spPr>
          <a:xfrm>
            <a:off x="7313847" y="479758"/>
            <a:ext cx="685925" cy="847101"/>
          </a:xfrm>
          <a:prstGeom prst="rect">
            <a:avLst/>
          </a:prstGeom>
          <a:noFill/>
          <a:ln>
            <a:noFill/>
          </a:ln>
        </p:spPr>
      </p:pic>
      <p:pic>
        <p:nvPicPr>
          <p:cNvPr descr="noun_5835.png" id="941" name="Shape 941"/>
          <p:cNvPicPr preferRelativeResize="0"/>
          <p:nvPr/>
        </p:nvPicPr>
        <p:blipFill>
          <a:blip r:embed="rId7">
            <a:alphaModFix/>
          </a:blip>
          <a:stretch>
            <a:fillRect/>
          </a:stretch>
        </p:blipFill>
        <p:spPr>
          <a:xfrm>
            <a:off x="5103698" y="361931"/>
            <a:ext cx="1082723" cy="1082724"/>
          </a:xfrm>
          <a:prstGeom prst="rect">
            <a:avLst/>
          </a:prstGeom>
          <a:noFill/>
          <a:ln>
            <a:noFill/>
          </a:ln>
        </p:spPr>
      </p:pic>
      <p:pic>
        <p:nvPicPr>
          <p:cNvPr descr="noun_1006533_cc.png" id="942" name="Shape 942"/>
          <p:cNvPicPr preferRelativeResize="0"/>
          <p:nvPr/>
        </p:nvPicPr>
        <p:blipFill rotWithShape="1">
          <a:blip r:embed="rId8">
            <a:alphaModFix/>
          </a:blip>
          <a:srcRect b="36930" l="0" r="0" t="26648"/>
          <a:stretch/>
        </p:blipFill>
        <p:spPr>
          <a:xfrm>
            <a:off x="2895133" y="663837"/>
            <a:ext cx="1315000" cy="4789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pic>
        <p:nvPicPr>
          <p:cNvPr descr="noun_187294.png" id="947" name="Shape 947"/>
          <p:cNvPicPr preferRelativeResize="0"/>
          <p:nvPr/>
        </p:nvPicPr>
        <p:blipFill rotWithShape="1">
          <a:blip r:embed="rId3">
            <a:alphaModFix/>
          </a:blip>
          <a:srcRect b="0" l="0" r="0" t="0"/>
          <a:stretch/>
        </p:blipFill>
        <p:spPr>
          <a:xfrm>
            <a:off x="2661512" y="629275"/>
            <a:ext cx="3820974" cy="38209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pic>
        <p:nvPicPr>
          <p:cNvPr descr="noun_1006533_cc.png" id="952" name="Shape 952"/>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
        <p:nvSpPr>
          <p:cNvPr id="953" name="Shape 953"/>
          <p:cNvSpPr txBox="1"/>
          <p:nvPr>
            <p:ph type="title"/>
          </p:nvPr>
        </p:nvSpPr>
        <p:spPr>
          <a:xfrm>
            <a:off x="1862800" y="97661"/>
            <a:ext cx="6922200" cy="572700"/>
          </a:xfrm>
          <a:prstGeom prst="rect">
            <a:avLst/>
          </a:prstGeom>
        </p:spPr>
        <p:txBody>
          <a:bodyPr anchorCtr="0" anchor="t" bIns="91425" lIns="91425" rIns="91425" tIns="91425">
            <a:noAutofit/>
          </a:bodyPr>
          <a:lstStyle/>
          <a:p>
            <a:pPr lvl="0" rtl="0">
              <a:spcBef>
                <a:spcPts val="0"/>
              </a:spcBef>
              <a:buNone/>
            </a:pPr>
            <a:r>
              <a:rPr lang="en"/>
              <a:t>Understand Style</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pic>
        <p:nvPicPr>
          <p:cNvPr descr="noun_1006533_cc.png" id="958" name="Shape 958"/>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
        <p:nvSpPr>
          <p:cNvPr id="959" name="Shape 959"/>
          <p:cNvSpPr txBox="1"/>
          <p:nvPr>
            <p:ph type="title"/>
          </p:nvPr>
        </p:nvSpPr>
        <p:spPr>
          <a:xfrm>
            <a:off x="1862800" y="97661"/>
            <a:ext cx="6922200" cy="572700"/>
          </a:xfrm>
          <a:prstGeom prst="rect">
            <a:avLst/>
          </a:prstGeom>
        </p:spPr>
        <p:txBody>
          <a:bodyPr anchorCtr="0" anchor="t" bIns="91425" lIns="91425" rIns="91425" tIns="91425">
            <a:noAutofit/>
          </a:bodyPr>
          <a:lstStyle/>
          <a:p>
            <a:pPr lvl="0" rtl="0">
              <a:spcBef>
                <a:spcPts val="0"/>
              </a:spcBef>
              <a:buNone/>
            </a:pPr>
            <a:r>
              <a:rPr lang="en"/>
              <a:t>Understand Style</a:t>
            </a:r>
          </a:p>
        </p:txBody>
      </p:sp>
      <p:sp>
        <p:nvSpPr>
          <p:cNvPr id="960" name="Shape 960"/>
          <p:cNvSpPr txBox="1"/>
          <p:nvPr>
            <p:ph type="title"/>
          </p:nvPr>
        </p:nvSpPr>
        <p:spPr>
          <a:xfrm>
            <a:off x="2014500" y="1075400"/>
            <a:ext cx="5115000" cy="2314500"/>
          </a:xfrm>
          <a:prstGeom prst="rect">
            <a:avLst/>
          </a:prstGeom>
        </p:spPr>
        <p:txBody>
          <a:bodyPr anchorCtr="0" anchor="t" bIns="91425" lIns="91425" rIns="91425" tIns="91425">
            <a:noAutofit/>
          </a:bodyPr>
          <a:lstStyle/>
          <a:p>
            <a:pPr lvl="0" rtl="0">
              <a:spcBef>
                <a:spcPts val="0"/>
              </a:spcBef>
              <a:buNone/>
            </a:pPr>
            <a:r>
              <a:rPr lang="en" sz="1800"/>
              <a:t>“When program statements were arranged in a sensible order, experts were able to remember them better than novices. When statements were shuffled, the experts’ superiority was reduced”</a:t>
            </a:r>
          </a:p>
          <a:p>
            <a:pPr lvl="0" rtl="0">
              <a:spcBef>
                <a:spcPts val="0"/>
              </a:spcBef>
              <a:buNone/>
            </a:pPr>
            <a:r>
              <a:t/>
            </a:r>
            <a:endParaRPr sz="1800"/>
          </a:p>
          <a:p>
            <a:pPr lvl="0" rtl="0">
              <a:spcBef>
                <a:spcPts val="0"/>
              </a:spcBef>
              <a:buNone/>
            </a:pPr>
            <a:r>
              <a:rPr lang="en" sz="1800"/>
              <a:t>-- Steve McConnell </a:t>
            </a:r>
            <a:r>
              <a:rPr i="1" lang="en" sz="1800"/>
              <a:t>Code Complete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ctrTitle"/>
          </p:nvPr>
        </p:nvSpPr>
        <p:spPr>
          <a:xfrm>
            <a:off x="311700" y="744575"/>
            <a:ext cx="8520600" cy="2645400"/>
          </a:xfrm>
          <a:prstGeom prst="rect">
            <a:avLst/>
          </a:prstGeom>
        </p:spPr>
        <p:txBody>
          <a:bodyPr anchorCtr="0" anchor="t" bIns="91425" lIns="91425" rIns="91425" tIns="91425">
            <a:noAutofit/>
          </a:bodyPr>
          <a:lstStyle/>
          <a:p>
            <a:pPr lvl="0" rtl="0">
              <a:spcBef>
                <a:spcPts val="0"/>
              </a:spcBef>
              <a:buNone/>
            </a:pPr>
            <a:r>
              <a:rPr lang="en"/>
              <a:t>Unbreakable</a:t>
            </a:r>
          </a:p>
          <a:p>
            <a:pPr lvl="0" rtl="0">
              <a:spcBef>
                <a:spcPts val="0"/>
              </a:spcBef>
              <a:buNone/>
            </a:pPr>
            <a:r>
              <a:t/>
            </a:r>
            <a:endParaRPr/>
          </a:p>
        </p:txBody>
      </p:sp>
      <p:sp>
        <p:nvSpPr>
          <p:cNvPr id="93" name="Shape 93"/>
          <p:cNvSpPr txBox="1"/>
          <p:nvPr>
            <p:ph type="ctrTitle"/>
          </p:nvPr>
        </p:nvSpPr>
        <p:spPr>
          <a:xfrm>
            <a:off x="311700" y="1865575"/>
            <a:ext cx="8520600" cy="2645400"/>
          </a:xfrm>
          <a:prstGeom prst="rect">
            <a:avLst/>
          </a:prstGeom>
        </p:spPr>
        <p:txBody>
          <a:bodyPr anchorCtr="0" anchor="t" bIns="91425" lIns="91425" rIns="91425" tIns="91425">
            <a:noAutofit/>
          </a:bodyPr>
          <a:lstStyle/>
          <a:p>
            <a:pPr indent="0" lvl="0" marL="0" rtl="0">
              <a:spcBef>
                <a:spcPts val="0"/>
              </a:spcBef>
              <a:buNone/>
            </a:pPr>
            <a:r>
              <a:rPr lang="en"/>
              <a:t>Craftsmanship</a:t>
            </a:r>
          </a:p>
          <a:p>
            <a:pPr lvl="0" rtl="0">
              <a:spcBef>
                <a:spcPts val="0"/>
              </a:spcBef>
              <a:buNone/>
            </a:pPr>
            <a:r>
              <a:rPr lang="en" sz="3600"/>
              <a:t>Doing something good for its own sake</a:t>
            </a:r>
          </a:p>
          <a:p>
            <a:pPr lvl="0" rtl="0">
              <a:spcBef>
                <a:spcPts val="0"/>
              </a:spcBef>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pic>
        <p:nvPicPr>
          <p:cNvPr descr="noun_1006533_cc.png" id="965" name="Shape 965"/>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
        <p:nvSpPr>
          <p:cNvPr id="966" name="Shape 966"/>
          <p:cNvSpPr txBox="1"/>
          <p:nvPr>
            <p:ph type="title"/>
          </p:nvPr>
        </p:nvSpPr>
        <p:spPr>
          <a:xfrm>
            <a:off x="1862800" y="97661"/>
            <a:ext cx="6922200" cy="572700"/>
          </a:xfrm>
          <a:prstGeom prst="rect">
            <a:avLst/>
          </a:prstGeom>
        </p:spPr>
        <p:txBody>
          <a:bodyPr anchorCtr="0" anchor="t" bIns="91425" lIns="91425" rIns="91425" tIns="91425">
            <a:noAutofit/>
          </a:bodyPr>
          <a:lstStyle/>
          <a:p>
            <a:pPr lvl="0" rtl="0">
              <a:spcBef>
                <a:spcPts val="0"/>
              </a:spcBef>
              <a:buNone/>
            </a:pPr>
            <a:r>
              <a:rPr lang="en"/>
              <a:t>Understand Style</a:t>
            </a:r>
          </a:p>
        </p:txBody>
      </p:sp>
      <p:sp>
        <p:nvSpPr>
          <p:cNvPr id="967" name="Shape 967"/>
          <p:cNvSpPr txBox="1"/>
          <p:nvPr>
            <p:ph type="title"/>
          </p:nvPr>
        </p:nvSpPr>
        <p:spPr>
          <a:xfrm>
            <a:off x="337200" y="1087250"/>
            <a:ext cx="8469600" cy="23145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FFFF"/>
                </a:solidFill>
                <a:latin typeface="Roboto Mono"/>
                <a:ea typeface="Roboto Mono"/>
                <a:cs typeface="Roboto Mono"/>
                <a:sym typeface="Roboto Mono"/>
              </a:rPr>
              <a:t>function email() {</a:t>
            </a:r>
          </a:p>
          <a:p>
            <a:pPr lvl="0" rtl="0">
              <a:lnSpc>
                <a:spcPct val="115000"/>
              </a:lnSpc>
              <a:spcBef>
                <a:spcPts val="0"/>
              </a:spcBef>
              <a:buNone/>
            </a:pPr>
            <a:r>
              <a:rPr lang="en" sz="1200">
                <a:solidFill>
                  <a:srgbClr val="FFFFFF"/>
                </a:solidFill>
                <a:latin typeface="Roboto Mono"/>
                <a:ea typeface="Roboto Mono"/>
                <a:cs typeface="Roboto Mono"/>
                <a:sym typeface="Roboto Mono"/>
              </a:rPr>
              <a:t>            var form = </a:t>
            </a:r>
          </a:p>
          <a:p>
            <a:pPr lvl="0" rtl="0">
              <a:lnSpc>
                <a:spcPct val="115000"/>
              </a:lnSpc>
              <a:spcBef>
                <a:spcPts val="0"/>
              </a:spcBef>
              <a:buNone/>
            </a:pPr>
            <a:r>
              <a:rPr lang="en" sz="1200">
                <a:solidFill>
                  <a:srgbClr val="FFFFFF"/>
                </a:solidFill>
                <a:latin typeface="Roboto Mono"/>
                <a:ea typeface="Roboto Mono"/>
                <a:cs typeface="Roboto Mono"/>
                <a:sym typeface="Roboto Mono"/>
              </a:rPr>
              <a:t>document.getElementById('contact-form');</a:t>
            </a:r>
          </a:p>
          <a:p>
            <a:pPr lvl="0" rtl="0">
              <a:lnSpc>
                <a:spcPct val="115000"/>
              </a:lnSpc>
              <a:spcBef>
                <a:spcPts val="0"/>
              </a:spcBef>
              <a:buNone/>
            </a:pPr>
            <a:r>
              <a:rPr lang="en" sz="1200">
                <a:solidFill>
                  <a:srgbClr val="FFFFFF"/>
                </a:solidFill>
                <a:latin typeface="Roboto Mono"/>
                <a:ea typeface="Roboto Mono"/>
                <a:cs typeface="Roboto Mono"/>
                <a:sym typeface="Roboto Mono"/>
              </a:rPr>
              <a:t>var re = /^(([^&lt;&gt;()\[\]\\.,;:\s@"]+(\.[^&lt;&gt;()\[\]\\.,;:\s@"]+)*)|(".+"))@((\[[0-9]{1,3}\.[0-9]{1,3}\.[0-9]{1,3}\.[0-9]{1,3}])|(([a-zA-Z\-0-9]+\.)+[a-zA-Z]{2,}))$/;</a:t>
            </a:r>
          </a:p>
          <a:p>
            <a:pPr lvl="0" rtl="0">
              <a:lnSpc>
                <a:spcPct val="115000"/>
              </a:lnSpc>
              <a:spcBef>
                <a:spcPts val="0"/>
              </a:spcBef>
              <a:buNone/>
            </a:pPr>
            <a:r>
              <a:t/>
            </a:r>
            <a:endParaRPr sz="1200">
              <a:solidFill>
                <a:srgbClr val="FFFFFF"/>
              </a:solidFill>
              <a:latin typeface="Roboto Mono"/>
              <a:ea typeface="Roboto Mono"/>
              <a:cs typeface="Roboto Mono"/>
              <a:sym typeface="Roboto Mono"/>
            </a:endParaRPr>
          </a:p>
          <a:p>
            <a:pPr lvl="0" rtl="0">
              <a:lnSpc>
                <a:spcPct val="115000"/>
              </a:lnSpc>
              <a:spcBef>
                <a:spcPts val="0"/>
              </a:spcBef>
              <a:buNone/>
            </a:pPr>
            <a:r>
              <a:t/>
            </a:r>
            <a:endParaRPr sz="1200">
              <a:solidFill>
                <a:srgbClr val="FFFFFF"/>
              </a:solidFill>
              <a:latin typeface="Roboto Mono"/>
              <a:ea typeface="Roboto Mono"/>
              <a:cs typeface="Roboto Mono"/>
              <a:sym typeface="Roboto Mono"/>
            </a:endParaRPr>
          </a:p>
          <a:p>
            <a:pPr lvl="0" rtl="0">
              <a:lnSpc>
                <a:spcPct val="115000"/>
              </a:lnSpc>
              <a:spcBef>
                <a:spcPts val="0"/>
              </a:spcBef>
              <a:buNone/>
            </a:pPr>
            <a:r>
              <a:t/>
            </a:r>
            <a:endParaRPr sz="1200">
              <a:solidFill>
                <a:srgbClr val="FFFFFF"/>
              </a:solidFill>
              <a:latin typeface="Roboto Mono"/>
              <a:ea typeface="Roboto Mono"/>
              <a:cs typeface="Roboto Mono"/>
              <a:sym typeface="Roboto Mono"/>
            </a:endParaRPr>
          </a:p>
          <a:p>
            <a:pPr lvl="0" rtl="0">
              <a:lnSpc>
                <a:spcPct val="115000"/>
              </a:lnSpc>
              <a:spcBef>
                <a:spcPts val="0"/>
              </a:spcBef>
              <a:buNone/>
            </a:pPr>
            <a:r>
              <a:rPr lang="en" sz="1200">
                <a:solidFill>
                  <a:srgbClr val="FFFFFF"/>
                </a:solidFill>
                <a:latin typeface="Roboto Mono"/>
                <a:ea typeface="Roboto Mono"/>
                <a:cs typeface="Roboto Mono"/>
                <a:sym typeface="Roboto Mono"/>
              </a:rPr>
              <a:t>for(input of form.elements) {if(input.test(re)) {</a:t>
            </a:r>
          </a:p>
          <a:p>
            <a:pPr lvl="0" rtl="0">
              <a:lnSpc>
                <a:spcPct val="115000"/>
              </a:lnSpc>
              <a:spcBef>
                <a:spcPts val="0"/>
              </a:spcBef>
              <a:buNone/>
            </a:pPr>
            <a:r>
              <a:rPr lang="en" sz="1200">
                <a:solidFill>
                  <a:srgbClr val="FFFFFF"/>
                </a:solidFill>
                <a:latin typeface="Roboto Mono"/>
                <a:ea typeface="Roboto Mono"/>
                <a:cs typeface="Roboto Mono"/>
                <a:sym typeface="Roboto Mono"/>
              </a:rPr>
              <a:t>        					return input;</a:t>
            </a:r>
          </a:p>
          <a:p>
            <a:pPr lvl="0" rtl="0">
              <a:lnSpc>
                <a:spcPct val="115000"/>
              </a:lnSpc>
              <a:spcBef>
                <a:spcPts val="0"/>
              </a:spcBef>
              <a:buNone/>
            </a:pPr>
            <a:r>
              <a:rPr lang="en" sz="1200">
                <a:solidFill>
                  <a:srgbClr val="FFFFFF"/>
                </a:solidFill>
                <a:latin typeface="Roboto Mono"/>
                <a:ea typeface="Roboto Mono"/>
                <a:cs typeface="Roboto Mono"/>
                <a:sym typeface="Roboto Mono"/>
              </a:rPr>
              <a:t>       }</a:t>
            </a:r>
          </a:p>
          <a:p>
            <a:pPr lvl="0" rtl="0">
              <a:lnSpc>
                <a:spcPct val="115000"/>
              </a:lnSpc>
              <a:spcBef>
                <a:spcPts val="0"/>
              </a:spcBef>
              <a:buNone/>
            </a:pPr>
            <a:r>
              <a:rPr lang="en" sz="1200">
                <a:solidFill>
                  <a:srgbClr val="FFFFFF"/>
                </a:solidFill>
                <a:latin typeface="Roboto Mono"/>
                <a:ea typeface="Roboto Mono"/>
                <a:cs typeface="Roboto Mono"/>
                <a:sym typeface="Roboto Mono"/>
              </a:rPr>
              <a:t>}</a:t>
            </a:r>
          </a:p>
          <a:p>
            <a:pPr lvl="0" rtl="0">
              <a:lnSpc>
                <a:spcPct val="115000"/>
              </a:lnSpc>
              <a:spcBef>
                <a:spcPts val="0"/>
              </a:spcBef>
              <a:buNone/>
            </a:pPr>
            <a:r>
              <a:t/>
            </a:r>
            <a:endParaRPr sz="1200">
              <a:solidFill>
                <a:srgbClr val="FFFFFF"/>
              </a:solidFill>
              <a:latin typeface="Roboto Mono"/>
              <a:ea typeface="Roboto Mono"/>
              <a:cs typeface="Roboto Mono"/>
              <a:sym typeface="Roboto Mono"/>
            </a:endParaRPr>
          </a:p>
          <a:p>
            <a:pPr lvl="0" rtl="0">
              <a:lnSpc>
                <a:spcPct val="115000"/>
              </a:lnSpc>
              <a:spcBef>
                <a:spcPts val="0"/>
              </a:spcBef>
              <a:buNone/>
            </a:pPr>
            <a:r>
              <a:t/>
            </a:r>
            <a:endParaRPr sz="1200">
              <a:solidFill>
                <a:srgbClr val="FFFFFF"/>
              </a:solidFill>
              <a:latin typeface="Roboto Mono"/>
              <a:ea typeface="Roboto Mono"/>
              <a:cs typeface="Roboto Mono"/>
              <a:sym typeface="Roboto Mono"/>
            </a:endParaRPr>
          </a:p>
          <a:p>
            <a:pPr lvl="0" rtl="0">
              <a:lnSpc>
                <a:spcPct val="115000"/>
              </a:lnSpc>
              <a:spcBef>
                <a:spcPts val="0"/>
              </a:spcBef>
              <a:buNone/>
            </a:pPr>
            <a:r>
              <a:rPr lang="en" sz="1200">
                <a:solidFill>
                  <a:srgbClr val="FFFFFF"/>
                </a:solidFill>
                <a:latin typeface="Roboto Mono"/>
                <a:ea typeface="Roboto Mono"/>
                <a:cs typeface="Roboto Mono"/>
                <a:sym typeface="Roboto Mono"/>
              </a:rPr>
              <a:t>else{return false;</a:t>
            </a:r>
          </a:p>
          <a:p>
            <a:pPr lvl="0" rtl="0">
              <a:lnSpc>
                <a:spcPct val="115000"/>
              </a:lnSpc>
              <a:spcBef>
                <a:spcPts val="0"/>
              </a:spcBef>
              <a:buNone/>
            </a:pPr>
            <a:r>
              <a:rPr lang="en" sz="1200">
                <a:solidFill>
                  <a:srgbClr val="FFFFFF"/>
                </a:solidFill>
                <a:latin typeface="Roboto Mono"/>
                <a:ea typeface="Roboto Mono"/>
                <a:cs typeface="Roboto Mono"/>
                <a:sym typeface="Roboto Mono"/>
              </a:rPr>
              <a:t>}</a:t>
            </a:r>
          </a:p>
          <a:p>
            <a:pPr lvl="0" rtl="0">
              <a:lnSpc>
                <a:spcPct val="115000"/>
              </a:lnSpc>
              <a:spcBef>
                <a:spcPts val="0"/>
              </a:spcBef>
              <a:buNone/>
            </a:pPr>
            <a:r>
              <a:rPr lang="en" sz="1200">
                <a:solidFill>
                  <a:srgbClr val="FFFFFF"/>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Shape 972"/>
          <p:cNvSpPr txBox="1"/>
          <p:nvPr>
            <p:ph type="title"/>
          </p:nvPr>
        </p:nvSpPr>
        <p:spPr>
          <a:xfrm>
            <a:off x="1944075" y="146850"/>
            <a:ext cx="4743600" cy="48498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AddToarray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updatedArr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a:t>
            </a:r>
          </a:p>
          <a:p>
            <a:pPr lvl="0" rtl="0">
              <a:lnSpc>
                <a:spcPct val="115000"/>
              </a:lnSpc>
              <a:spcBef>
                <a:spcPts val="0"/>
              </a:spcBef>
              <a:buNone/>
            </a:pPr>
            <a:r>
              <a:t/>
            </a:r>
            <a:endParaRPr sz="1200">
              <a:solidFill>
                <a:srgbClr val="F3F3F9"/>
              </a:solidFill>
              <a:latin typeface="Roboto Mono"/>
              <a:ea typeface="Roboto Mono"/>
              <a:cs typeface="Roboto Mono"/>
              <a:sym typeface="Roboto Mono"/>
            </a:endParaRPr>
          </a:p>
          <a:p>
            <a:pPr lvl="0" rtl="0">
              <a:lnSpc>
                <a:spcPct val="115000"/>
              </a:lnSpc>
              <a:spcBef>
                <a:spcPts val="0"/>
              </a:spcBef>
              <a:buNone/>
            </a:pPr>
            <a:r>
              <a:rPr lang="en" sz="1200">
                <a:solidFill>
                  <a:srgbClr val="F3F3F9"/>
                </a:solidFill>
                <a:latin typeface="Roboto Mono"/>
                <a:ea typeface="Roboto Mono"/>
                <a:cs typeface="Roboto Mono"/>
                <a:sym typeface="Roboto Mono"/>
              </a:rPr>
              <a:t>  isInteger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typeof</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'number'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a:t>
            </a:r>
          </a:p>
          <a:p>
            <a:pPr lvl="0" rtl="0">
              <a:lnSpc>
                <a:spcPct val="115000"/>
              </a:lnSpc>
              <a:spcBef>
                <a:spcPts val="0"/>
              </a:spcBef>
              <a:buNone/>
            </a:pPr>
            <a:r>
              <a:t/>
            </a:r>
            <a:endParaRPr sz="1200">
              <a:solidFill>
                <a:srgbClr val="A0D9FF"/>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isArray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shoul_Add</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true</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shoul_Add</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'14'</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p:txBody>
      </p:sp>
      <p:pic>
        <p:nvPicPr>
          <p:cNvPr descr="noun_1006533_cc.png" id="973" name="Shape 973"/>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Shape 978"/>
          <p:cNvSpPr txBox="1"/>
          <p:nvPr>
            <p:ph type="title"/>
          </p:nvPr>
        </p:nvSpPr>
        <p:spPr>
          <a:xfrm>
            <a:off x="1944075" y="146850"/>
            <a:ext cx="4743600" cy="48498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AddToarray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updatedArr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a:t>
            </a:r>
          </a:p>
          <a:p>
            <a:pPr lvl="0" rtl="0">
              <a:lnSpc>
                <a:spcPct val="115000"/>
              </a:lnSpc>
              <a:spcBef>
                <a:spcPts val="0"/>
              </a:spcBef>
              <a:buNone/>
            </a:pPr>
            <a:r>
              <a:t/>
            </a:r>
            <a:endParaRPr sz="1200">
              <a:solidFill>
                <a:srgbClr val="F3F3F9"/>
              </a:solidFill>
              <a:latin typeface="Roboto Mono"/>
              <a:ea typeface="Roboto Mono"/>
              <a:cs typeface="Roboto Mono"/>
              <a:sym typeface="Roboto Mono"/>
            </a:endParaRPr>
          </a:p>
          <a:p>
            <a:pPr lvl="0" rtl="0">
              <a:lnSpc>
                <a:spcPct val="115000"/>
              </a:lnSpc>
              <a:spcBef>
                <a:spcPts val="0"/>
              </a:spcBef>
              <a:buNone/>
            </a:pPr>
            <a:r>
              <a:rPr lang="en" sz="1200">
                <a:solidFill>
                  <a:srgbClr val="F3F3F9"/>
                </a:solidFill>
                <a:latin typeface="Roboto Mono"/>
                <a:ea typeface="Roboto Mono"/>
                <a:cs typeface="Roboto Mono"/>
                <a:sym typeface="Roboto Mono"/>
              </a:rPr>
              <a:t>  isInteger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typeof</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'number'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a:t>
            </a:r>
          </a:p>
          <a:p>
            <a:pPr lvl="0" rtl="0">
              <a:lnSpc>
                <a:spcPct val="115000"/>
              </a:lnSpc>
              <a:spcBef>
                <a:spcPts val="0"/>
              </a:spcBef>
              <a:buNone/>
            </a:pPr>
            <a:r>
              <a:t/>
            </a:r>
            <a:endParaRPr sz="1200">
              <a:solidFill>
                <a:srgbClr val="A0D9FF"/>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isArray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shoul_Add</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true</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shoul_Add</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'14'</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p:txBody>
      </p:sp>
      <p:sp>
        <p:nvSpPr>
          <p:cNvPr id="979" name="Shape 979"/>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1006533_cc.png" id="980" name="Shape 980"/>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
        <p:nvSpPr>
          <p:cNvPr id="981" name="Shape 981"/>
          <p:cNvSpPr txBox="1"/>
          <p:nvPr>
            <p:ph type="title"/>
          </p:nvPr>
        </p:nvSpPr>
        <p:spPr>
          <a:xfrm>
            <a:off x="2065650" y="1844300"/>
            <a:ext cx="5115000" cy="1209900"/>
          </a:xfrm>
          <a:prstGeom prst="rect">
            <a:avLst/>
          </a:prstGeom>
        </p:spPr>
        <p:txBody>
          <a:bodyPr anchorCtr="0" anchor="t" bIns="91425" lIns="91425" rIns="91425" tIns="91425">
            <a:noAutofit/>
          </a:bodyPr>
          <a:lstStyle/>
          <a:p>
            <a:pPr lvl="0" rtl="0" algn="ctr">
              <a:spcBef>
                <a:spcPts val="0"/>
              </a:spcBef>
              <a:buNone/>
            </a:pPr>
            <a:r>
              <a:rPr lang="en" sz="3600"/>
              <a:t>It works!</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Shape 986"/>
          <p:cNvSpPr txBox="1"/>
          <p:nvPr>
            <p:ph type="title"/>
          </p:nvPr>
        </p:nvSpPr>
        <p:spPr>
          <a:xfrm>
            <a:off x="1944075" y="146850"/>
            <a:ext cx="4743600" cy="48498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AddToarray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updatedArr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a:t>
            </a:r>
          </a:p>
          <a:p>
            <a:pPr lvl="0" rtl="0">
              <a:lnSpc>
                <a:spcPct val="115000"/>
              </a:lnSpc>
              <a:spcBef>
                <a:spcPts val="0"/>
              </a:spcBef>
              <a:buNone/>
            </a:pPr>
            <a:r>
              <a:t/>
            </a:r>
            <a:endParaRPr sz="1200">
              <a:solidFill>
                <a:srgbClr val="F3F3F9"/>
              </a:solidFill>
              <a:latin typeface="Roboto Mono"/>
              <a:ea typeface="Roboto Mono"/>
              <a:cs typeface="Roboto Mono"/>
              <a:sym typeface="Roboto Mono"/>
            </a:endParaRPr>
          </a:p>
          <a:p>
            <a:pPr lvl="0" rtl="0">
              <a:lnSpc>
                <a:spcPct val="115000"/>
              </a:lnSpc>
              <a:spcBef>
                <a:spcPts val="0"/>
              </a:spcBef>
              <a:buNone/>
            </a:pPr>
            <a:r>
              <a:rPr lang="en" sz="1200">
                <a:solidFill>
                  <a:srgbClr val="F3F3F9"/>
                </a:solidFill>
                <a:latin typeface="Roboto Mono"/>
                <a:ea typeface="Roboto Mono"/>
                <a:cs typeface="Roboto Mono"/>
                <a:sym typeface="Roboto Mono"/>
              </a:rPr>
              <a:t>  isInteger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typeof</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'number'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a:t>
            </a:r>
          </a:p>
          <a:p>
            <a:pPr lvl="0" rtl="0">
              <a:lnSpc>
                <a:spcPct val="115000"/>
              </a:lnSpc>
              <a:spcBef>
                <a:spcPts val="0"/>
              </a:spcBef>
              <a:buNone/>
            </a:pPr>
            <a:r>
              <a:t/>
            </a:r>
            <a:endParaRPr sz="1200">
              <a:solidFill>
                <a:srgbClr val="A0D9FF"/>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isArray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shoul_Add</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true</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shoul_Add</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'14'</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p:txBody>
      </p:sp>
      <p:sp>
        <p:nvSpPr>
          <p:cNvPr id="987" name="Shape 987"/>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1006533_cc.png" id="988" name="Shape 988"/>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
        <p:nvSpPr>
          <p:cNvPr id="989" name="Shape 989"/>
          <p:cNvSpPr txBox="1"/>
          <p:nvPr>
            <p:ph type="title"/>
          </p:nvPr>
        </p:nvSpPr>
        <p:spPr>
          <a:xfrm>
            <a:off x="2065650" y="1844300"/>
            <a:ext cx="5115000" cy="1209900"/>
          </a:xfrm>
          <a:prstGeom prst="rect">
            <a:avLst/>
          </a:prstGeom>
        </p:spPr>
        <p:txBody>
          <a:bodyPr anchorCtr="0" anchor="t" bIns="91425" lIns="91425" rIns="91425" tIns="91425">
            <a:noAutofit/>
          </a:bodyPr>
          <a:lstStyle/>
          <a:p>
            <a:pPr lvl="0" rtl="0">
              <a:spcBef>
                <a:spcPts val="0"/>
              </a:spcBef>
              <a:buNone/>
            </a:pPr>
            <a:r>
              <a:rPr lang="en" sz="3600"/>
              <a:t>Cultivate Dissatisfaction</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Shape 994"/>
          <p:cNvSpPr txBox="1"/>
          <p:nvPr>
            <p:ph type="title"/>
          </p:nvPr>
        </p:nvSpPr>
        <p:spPr>
          <a:xfrm>
            <a:off x="1944075" y="146850"/>
            <a:ext cx="4743600" cy="48498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AddToarray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updatedArr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a:t>
            </a:r>
          </a:p>
          <a:p>
            <a:pPr lvl="0" rtl="0">
              <a:lnSpc>
                <a:spcPct val="115000"/>
              </a:lnSpc>
              <a:spcBef>
                <a:spcPts val="0"/>
              </a:spcBef>
              <a:buNone/>
            </a:pPr>
            <a:r>
              <a:t/>
            </a:r>
            <a:endParaRPr sz="1200">
              <a:solidFill>
                <a:srgbClr val="F3F3F9"/>
              </a:solidFill>
              <a:latin typeface="Roboto Mono"/>
              <a:ea typeface="Roboto Mono"/>
              <a:cs typeface="Roboto Mono"/>
              <a:sym typeface="Roboto Mono"/>
            </a:endParaRPr>
          </a:p>
          <a:p>
            <a:pPr lvl="0" rtl="0">
              <a:lnSpc>
                <a:spcPct val="115000"/>
              </a:lnSpc>
              <a:spcBef>
                <a:spcPts val="0"/>
              </a:spcBef>
              <a:buNone/>
            </a:pPr>
            <a:r>
              <a:rPr lang="en" sz="1200">
                <a:solidFill>
                  <a:srgbClr val="F3F3F9"/>
                </a:solidFill>
                <a:latin typeface="Roboto Mono"/>
                <a:ea typeface="Roboto Mono"/>
                <a:cs typeface="Roboto Mono"/>
                <a:sym typeface="Roboto Mono"/>
              </a:rPr>
              <a:t>  isInteger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typeof</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'number'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a:t>
            </a:r>
          </a:p>
          <a:p>
            <a:pPr lvl="0" rtl="0">
              <a:lnSpc>
                <a:spcPct val="115000"/>
              </a:lnSpc>
              <a:spcBef>
                <a:spcPts val="0"/>
              </a:spcBef>
              <a:buNone/>
            </a:pPr>
            <a:r>
              <a:t/>
            </a:r>
            <a:endParaRPr sz="1200">
              <a:solidFill>
                <a:srgbClr val="A0D9FF"/>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isArray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shoul_Add</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true</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shoul_Add</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'14'</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p:txBody>
      </p:sp>
      <p:pic>
        <p:nvPicPr>
          <p:cNvPr descr="noun_1006533_cc.png" id="995" name="Shape 995"/>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Shape 1000"/>
          <p:cNvSpPr txBox="1"/>
          <p:nvPr>
            <p:ph type="title"/>
          </p:nvPr>
        </p:nvSpPr>
        <p:spPr>
          <a:xfrm>
            <a:off x="1944075" y="146850"/>
            <a:ext cx="4743600" cy="48498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AddToarray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updatedArr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a:t>
            </a:r>
          </a:p>
          <a:p>
            <a:pPr lvl="0" rtl="0">
              <a:lnSpc>
                <a:spcPct val="115000"/>
              </a:lnSpc>
              <a:spcBef>
                <a:spcPts val="0"/>
              </a:spcBef>
              <a:buNone/>
            </a:pPr>
            <a:r>
              <a:t/>
            </a:r>
            <a:endParaRPr sz="1200">
              <a:solidFill>
                <a:srgbClr val="F3F3F9"/>
              </a:solidFill>
              <a:latin typeface="Roboto Mono"/>
              <a:ea typeface="Roboto Mono"/>
              <a:cs typeface="Roboto Mono"/>
              <a:sym typeface="Roboto Mono"/>
            </a:endParaRPr>
          </a:p>
          <a:p>
            <a:pPr lvl="0" rtl="0">
              <a:lnSpc>
                <a:spcPct val="115000"/>
              </a:lnSpc>
              <a:spcBef>
                <a:spcPts val="0"/>
              </a:spcBef>
              <a:buNone/>
            </a:pPr>
            <a:r>
              <a:rPr lang="en" sz="1200">
                <a:solidFill>
                  <a:srgbClr val="F3F3F9"/>
                </a:solidFill>
                <a:latin typeface="Roboto Mono"/>
                <a:ea typeface="Roboto Mono"/>
                <a:cs typeface="Roboto Mono"/>
                <a:sym typeface="Roboto Mono"/>
              </a:rPr>
              <a:t>  isInteger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typeof</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'number'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a:t>
            </a:r>
          </a:p>
          <a:p>
            <a:pPr lvl="0" rtl="0">
              <a:lnSpc>
                <a:spcPct val="115000"/>
              </a:lnSpc>
              <a:spcBef>
                <a:spcPts val="0"/>
              </a:spcBef>
              <a:buNone/>
            </a:pPr>
            <a:r>
              <a:t/>
            </a:r>
            <a:endParaRPr sz="1200">
              <a:solidFill>
                <a:srgbClr val="A0D9FF"/>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isArray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shoul_Add</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true</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shoul_Add</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'14'</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p:txBody>
      </p:sp>
      <p:sp>
        <p:nvSpPr>
          <p:cNvPr id="1001" name="Shape 1001"/>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1006533_cc.png" id="1002" name="Shape 1002"/>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
        <p:nvSpPr>
          <p:cNvPr id="1003" name="Shape 1003"/>
          <p:cNvSpPr txBox="1"/>
          <p:nvPr>
            <p:ph type="title"/>
          </p:nvPr>
        </p:nvSpPr>
        <p:spPr>
          <a:xfrm>
            <a:off x="2065650" y="1844300"/>
            <a:ext cx="6117000" cy="1209900"/>
          </a:xfrm>
          <a:prstGeom prst="rect">
            <a:avLst/>
          </a:prstGeom>
        </p:spPr>
        <p:txBody>
          <a:bodyPr anchorCtr="0" anchor="t" bIns="91425" lIns="91425" rIns="91425" tIns="91425">
            <a:noAutofit/>
          </a:bodyPr>
          <a:lstStyle/>
          <a:p>
            <a:pPr lvl="0" rtl="0">
              <a:spcBef>
                <a:spcPts val="0"/>
              </a:spcBef>
              <a:buNone/>
            </a:pPr>
            <a:r>
              <a:rPr lang="en" sz="3600"/>
              <a:t>Learn Community Standards</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Shape 1008"/>
          <p:cNvSpPr txBox="1"/>
          <p:nvPr>
            <p:ph type="title"/>
          </p:nvPr>
        </p:nvSpPr>
        <p:spPr>
          <a:xfrm>
            <a:off x="1944075" y="146850"/>
            <a:ext cx="4743600" cy="48498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AddToarray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updatedArr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a:t>
            </a:r>
          </a:p>
          <a:p>
            <a:pPr lvl="0" rtl="0">
              <a:lnSpc>
                <a:spcPct val="115000"/>
              </a:lnSpc>
              <a:spcBef>
                <a:spcPts val="0"/>
              </a:spcBef>
              <a:buNone/>
            </a:pPr>
            <a:r>
              <a:t/>
            </a:r>
            <a:endParaRPr sz="1200">
              <a:solidFill>
                <a:srgbClr val="F3F3F9"/>
              </a:solidFill>
              <a:latin typeface="Roboto Mono"/>
              <a:ea typeface="Roboto Mono"/>
              <a:cs typeface="Roboto Mono"/>
              <a:sym typeface="Roboto Mono"/>
            </a:endParaRPr>
          </a:p>
          <a:p>
            <a:pPr lvl="0" rtl="0">
              <a:lnSpc>
                <a:spcPct val="115000"/>
              </a:lnSpc>
              <a:spcBef>
                <a:spcPts val="0"/>
              </a:spcBef>
              <a:buNone/>
            </a:pPr>
            <a:r>
              <a:rPr lang="en" sz="1200">
                <a:solidFill>
                  <a:srgbClr val="F3F3F9"/>
                </a:solidFill>
                <a:latin typeface="Roboto Mono"/>
                <a:ea typeface="Roboto Mono"/>
                <a:cs typeface="Roboto Mono"/>
                <a:sym typeface="Roboto Mono"/>
              </a:rPr>
              <a:t>  isInteger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typeof</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'number'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a:t>
            </a:r>
          </a:p>
          <a:p>
            <a:pPr lvl="0" rtl="0">
              <a:lnSpc>
                <a:spcPct val="115000"/>
              </a:lnSpc>
              <a:spcBef>
                <a:spcPts val="0"/>
              </a:spcBef>
              <a:buNone/>
            </a:pPr>
            <a:r>
              <a:t/>
            </a:r>
            <a:endParaRPr sz="1200">
              <a:solidFill>
                <a:srgbClr val="A0D9FF"/>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isArray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shoul_Add</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true</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shoul_Add</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'14'</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p:txBody>
      </p:sp>
      <p:sp>
        <p:nvSpPr>
          <p:cNvPr id="1009" name="Shape 1009"/>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1006533_cc.png" id="1010" name="Shape 1010"/>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
        <p:nvSpPr>
          <p:cNvPr id="1011" name="Shape 1011"/>
          <p:cNvSpPr txBox="1"/>
          <p:nvPr>
            <p:ph type="title"/>
          </p:nvPr>
        </p:nvSpPr>
        <p:spPr>
          <a:xfrm>
            <a:off x="2065650" y="1844300"/>
            <a:ext cx="6262200" cy="1209900"/>
          </a:xfrm>
          <a:prstGeom prst="rect">
            <a:avLst/>
          </a:prstGeom>
        </p:spPr>
        <p:txBody>
          <a:bodyPr anchorCtr="0" anchor="t" bIns="91425" lIns="91425" rIns="91425" tIns="91425">
            <a:noAutofit/>
          </a:bodyPr>
          <a:lstStyle/>
          <a:p>
            <a:pPr lvl="0" rtl="0">
              <a:spcBef>
                <a:spcPts val="0"/>
              </a:spcBef>
              <a:buNone/>
            </a:pPr>
            <a:r>
              <a:rPr lang="en" sz="3600"/>
              <a:t>Learn Community Standards: Read Code</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Shape 1016"/>
          <p:cNvSpPr txBox="1"/>
          <p:nvPr>
            <p:ph type="title"/>
          </p:nvPr>
        </p:nvSpPr>
        <p:spPr>
          <a:xfrm>
            <a:off x="1944075" y="146850"/>
            <a:ext cx="4743600" cy="48498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AddToarray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updatedArr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a:t>
            </a:r>
          </a:p>
          <a:p>
            <a:pPr lvl="0" rtl="0">
              <a:lnSpc>
                <a:spcPct val="115000"/>
              </a:lnSpc>
              <a:spcBef>
                <a:spcPts val="0"/>
              </a:spcBef>
              <a:buNone/>
            </a:pPr>
            <a:r>
              <a:t/>
            </a:r>
            <a:endParaRPr sz="1200">
              <a:solidFill>
                <a:srgbClr val="F3F3F9"/>
              </a:solidFill>
              <a:latin typeface="Roboto Mono"/>
              <a:ea typeface="Roboto Mono"/>
              <a:cs typeface="Roboto Mono"/>
              <a:sym typeface="Roboto Mono"/>
            </a:endParaRPr>
          </a:p>
          <a:p>
            <a:pPr lvl="0" rtl="0">
              <a:lnSpc>
                <a:spcPct val="115000"/>
              </a:lnSpc>
              <a:spcBef>
                <a:spcPts val="0"/>
              </a:spcBef>
              <a:buNone/>
            </a:pPr>
            <a:r>
              <a:rPr lang="en" sz="1200">
                <a:solidFill>
                  <a:srgbClr val="F3F3F9"/>
                </a:solidFill>
                <a:latin typeface="Roboto Mono"/>
                <a:ea typeface="Roboto Mono"/>
                <a:cs typeface="Roboto Mono"/>
                <a:sym typeface="Roboto Mono"/>
              </a:rPr>
              <a:t>  isInteger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typeof</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'number'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isInteger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a:t>
            </a:r>
          </a:p>
          <a:p>
            <a:pPr lvl="0" rtl="0">
              <a:lnSpc>
                <a:spcPct val="115000"/>
              </a:lnSpc>
              <a:spcBef>
                <a:spcPts val="0"/>
              </a:spcBef>
              <a:buNone/>
            </a:pPr>
            <a:r>
              <a:t/>
            </a:r>
            <a:endParaRPr sz="1200">
              <a:solidFill>
                <a:srgbClr val="A0D9FF"/>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var</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isArray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shoul_Add</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else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3F3F9"/>
                </a:solidFill>
                <a:latin typeface="Roboto Mono"/>
                <a:ea typeface="Roboto Mono"/>
                <a:cs typeface="Roboto Mono"/>
                <a:sym typeface="Roboto Mono"/>
              </a:rPr>
              <a:t>    shoul_Add</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true</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shoul_Add</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'14'</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x</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p:txBody>
      </p:sp>
      <p:sp>
        <p:nvSpPr>
          <p:cNvPr id="1017" name="Shape 1017"/>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1006533_cc.png" id="1018" name="Shape 1018"/>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
        <p:nvSpPr>
          <p:cNvPr id="1019" name="Shape 1019"/>
          <p:cNvSpPr txBox="1"/>
          <p:nvPr>
            <p:ph type="title"/>
          </p:nvPr>
        </p:nvSpPr>
        <p:spPr>
          <a:xfrm>
            <a:off x="2065650" y="1844300"/>
            <a:ext cx="5115000" cy="1209900"/>
          </a:xfrm>
          <a:prstGeom prst="rect">
            <a:avLst/>
          </a:prstGeom>
        </p:spPr>
        <p:txBody>
          <a:bodyPr anchorCtr="0" anchor="t" bIns="91425" lIns="91425" rIns="91425" tIns="91425">
            <a:noAutofit/>
          </a:bodyPr>
          <a:lstStyle/>
          <a:p>
            <a:pPr lvl="0" rtl="0">
              <a:spcBef>
                <a:spcPts val="0"/>
              </a:spcBef>
              <a:buNone/>
            </a:pPr>
            <a:r>
              <a:rPr lang="en" sz="3600"/>
              <a:t>Use A Linter</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Shape 1024"/>
          <p:cNvSpPr txBox="1"/>
          <p:nvPr>
            <p:ph type="title"/>
          </p:nvPr>
        </p:nvSpPr>
        <p:spPr>
          <a:xfrm>
            <a:off x="1944075" y="451650"/>
            <a:ext cx="4743600" cy="40089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addStringToArray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value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blackListedValue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'14'</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isArray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value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typeof</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'number'</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blackListedValue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value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t/>
            </a:r>
            <a:endParaRPr sz="1200">
              <a:solidFill>
                <a:srgbClr val="FFB5FF"/>
              </a:solidFill>
              <a:latin typeface="Roboto Mono"/>
              <a:ea typeface="Roboto Mono"/>
              <a:cs typeface="Roboto Mono"/>
              <a:sym typeface="Roboto Mono"/>
            </a:endParaRPr>
          </a:p>
        </p:txBody>
      </p:sp>
      <p:pic>
        <p:nvPicPr>
          <p:cNvPr descr="noun_1006533_cc.png" id="1025" name="Shape 1025"/>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Shape 1030"/>
          <p:cNvSpPr txBox="1"/>
          <p:nvPr>
            <p:ph type="title"/>
          </p:nvPr>
        </p:nvSpPr>
        <p:spPr>
          <a:xfrm>
            <a:off x="1944075" y="451650"/>
            <a:ext cx="4743600" cy="40089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FFB5FF"/>
                </a:solidFill>
                <a:latin typeface="Roboto Mono"/>
                <a:ea typeface="Roboto Mono"/>
                <a:cs typeface="Roboto Mono"/>
                <a:sym typeface="Roboto Mono"/>
              </a:rPr>
              <a:t>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addStringToArray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value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const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blackListedValue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'14'</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Array</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isArray</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value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typeof</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'number'</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value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blackListedValue</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F3F3F9"/>
                </a:solidFill>
                <a:latin typeface="Roboto Mono"/>
                <a:ea typeface="Roboto Mono"/>
                <a:cs typeface="Roboto Mono"/>
                <a:sym typeface="Roboto Mono"/>
              </a:rPr>
              <a:t>    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value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t/>
            </a:r>
            <a:endParaRPr sz="1200">
              <a:solidFill>
                <a:srgbClr val="FFB5FF"/>
              </a:solidFill>
              <a:latin typeface="Roboto Mono"/>
              <a:ea typeface="Roboto Mono"/>
              <a:cs typeface="Roboto Mono"/>
              <a:sym typeface="Roboto Mono"/>
            </a:endParaRPr>
          </a:p>
        </p:txBody>
      </p:sp>
      <p:sp>
        <p:nvSpPr>
          <p:cNvPr id="1031" name="Shape 1031"/>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1006533_cc.png" id="1032" name="Shape 1032"/>
          <p:cNvPicPr preferRelativeResize="0"/>
          <p:nvPr/>
        </p:nvPicPr>
        <p:blipFill rotWithShape="1">
          <a:blip r:embed="rId3">
            <a:alphaModFix/>
          </a:blip>
          <a:srcRect b="36930" l="0" r="0" t="26648"/>
          <a:stretch/>
        </p:blipFill>
        <p:spPr>
          <a:xfrm>
            <a:off x="197597" y="191437"/>
            <a:ext cx="1315000" cy="478924"/>
          </a:xfrm>
          <a:prstGeom prst="rect">
            <a:avLst/>
          </a:prstGeom>
          <a:noFill/>
          <a:ln>
            <a:noFill/>
          </a:ln>
        </p:spPr>
      </p:pic>
      <p:sp>
        <p:nvSpPr>
          <p:cNvPr id="1033" name="Shape 1033"/>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spcBef>
                <a:spcPts val="0"/>
              </a:spcBef>
              <a:buNone/>
            </a:pPr>
            <a:r>
              <a:rPr lang="en" sz="3600"/>
              <a:t>Readable.</a:t>
            </a:r>
          </a:p>
          <a:p>
            <a:pPr lvl="0" rtl="0">
              <a:spcBef>
                <a:spcPts val="0"/>
              </a:spcBef>
              <a:buNone/>
            </a:pPr>
            <a:r>
              <a:rPr lang="en" sz="3600"/>
              <a:t>Not Perfect.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descr="Wood_carvings_on_screen_doors_(close_up)2.jpg" id="98" name="Shape 98"/>
          <p:cNvPicPr preferRelativeResize="0"/>
          <p:nvPr/>
        </p:nvPicPr>
        <p:blipFill>
          <a:blip r:embed="rId3">
            <a:alphaModFix/>
          </a:blip>
          <a:stretch>
            <a:fillRect/>
          </a:stretch>
        </p:blipFill>
        <p:spPr>
          <a:xfrm>
            <a:off x="491212" y="0"/>
            <a:ext cx="8161587"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Shape 1038"/>
          <p:cNvSpPr txBox="1"/>
          <p:nvPr>
            <p:ph type="title"/>
          </p:nvPr>
        </p:nvSpPr>
        <p:spPr>
          <a:xfrm>
            <a:off x="1479825" y="205425"/>
            <a:ext cx="6468300" cy="632700"/>
          </a:xfrm>
          <a:prstGeom prst="rect">
            <a:avLst/>
          </a:prstGeom>
        </p:spPr>
        <p:txBody>
          <a:bodyPr anchorCtr="0" anchor="ctr" bIns="91425" lIns="91425" rIns="91425" tIns="91425">
            <a:noAutofit/>
          </a:bodyPr>
          <a:lstStyle/>
          <a:p>
            <a:pPr lvl="0" rtl="0">
              <a:spcBef>
                <a:spcPts val="0"/>
              </a:spcBef>
              <a:buNone/>
            </a:pPr>
            <a:r>
              <a:rPr lang="en" sz="3600"/>
              <a:t>Get Feedback</a:t>
            </a:r>
          </a:p>
        </p:txBody>
      </p:sp>
      <p:pic>
        <p:nvPicPr>
          <p:cNvPr descr="noun_5835.png" id="1039" name="Shape 1039"/>
          <p:cNvPicPr preferRelativeResize="0"/>
          <p:nvPr/>
        </p:nvPicPr>
        <p:blipFill>
          <a:blip r:embed="rId3">
            <a:alphaModFix/>
          </a:blip>
          <a:stretch>
            <a:fillRect/>
          </a:stretch>
        </p:blipFill>
        <p:spPr>
          <a:xfrm>
            <a:off x="187298" y="-19581"/>
            <a:ext cx="1082724" cy="10827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Shape 1044"/>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new</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House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-&gt;</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3</a:t>
            </a:r>
          </a:p>
          <a:p>
            <a:pPr lvl="0" rtl="0">
              <a:spcBef>
                <a:spcPts val="0"/>
              </a:spcBef>
              <a:buNone/>
            </a:pPr>
            <a:r>
              <a:t/>
            </a:r>
            <a:endParaRPr sz="1200">
              <a:latin typeface="Roboto Mono"/>
              <a:ea typeface="Roboto Mono"/>
              <a:cs typeface="Roboto Mono"/>
              <a:sym typeface="Roboto Mono"/>
            </a:endParaRPr>
          </a:p>
        </p:txBody>
      </p:sp>
      <p:pic>
        <p:nvPicPr>
          <p:cNvPr descr="noun_5835.png" id="1045" name="Shape 1045"/>
          <p:cNvPicPr preferRelativeResize="0"/>
          <p:nvPr/>
        </p:nvPicPr>
        <p:blipFill>
          <a:blip r:embed="rId3">
            <a:alphaModFix/>
          </a:blip>
          <a:stretch>
            <a:fillRect/>
          </a:stretch>
        </p:blipFill>
        <p:spPr>
          <a:xfrm>
            <a:off x="187298" y="-19581"/>
            <a:ext cx="1082724" cy="10827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Shape 1050"/>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new</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House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-&gt;</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3</a:t>
            </a:r>
          </a:p>
          <a:p>
            <a:pPr lvl="0" rtl="0">
              <a:lnSpc>
                <a:spcPct val="115000"/>
              </a:lnSpc>
              <a:spcBef>
                <a:spcPts val="0"/>
              </a:spcBef>
              <a:buNone/>
            </a:pPr>
            <a:r>
              <a:t/>
            </a:r>
            <a:endParaRPr i="1" sz="1200">
              <a:solidFill>
                <a:srgbClr val="CBCCD9"/>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getBathroom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1</a:t>
            </a:r>
          </a:p>
          <a:p>
            <a:pPr lvl="0" rtl="0">
              <a:spcBef>
                <a:spcPts val="0"/>
              </a:spcBef>
              <a:buNone/>
            </a:pPr>
            <a:r>
              <a:t/>
            </a:r>
            <a:endParaRPr sz="1200">
              <a:latin typeface="Roboto Mono"/>
              <a:ea typeface="Roboto Mono"/>
              <a:cs typeface="Roboto Mono"/>
              <a:sym typeface="Roboto Mono"/>
            </a:endParaRPr>
          </a:p>
        </p:txBody>
      </p:sp>
      <p:pic>
        <p:nvPicPr>
          <p:cNvPr descr="noun_5835.png" id="1051" name="Shape 1051"/>
          <p:cNvPicPr preferRelativeResize="0"/>
          <p:nvPr/>
        </p:nvPicPr>
        <p:blipFill>
          <a:blip r:embed="rId3">
            <a:alphaModFix/>
          </a:blip>
          <a:stretch>
            <a:fillRect/>
          </a:stretch>
        </p:blipFill>
        <p:spPr>
          <a:xfrm>
            <a:off x="187298" y="-19581"/>
            <a:ext cx="1082724" cy="10827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Shape 1056"/>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new</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House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-&gt;</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3</a:t>
            </a:r>
          </a:p>
          <a:p>
            <a:pPr lvl="0" rtl="0">
              <a:lnSpc>
                <a:spcPct val="115000"/>
              </a:lnSpc>
              <a:spcBef>
                <a:spcPts val="0"/>
              </a:spcBef>
              <a:buNone/>
            </a:pPr>
            <a:r>
              <a:t/>
            </a:r>
            <a:endParaRPr i="1" sz="1200">
              <a:solidFill>
                <a:srgbClr val="CBCCD9"/>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getBathroom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1</a:t>
            </a:r>
          </a:p>
          <a:p>
            <a:pPr lvl="0" rtl="0">
              <a:spcBef>
                <a:spcPts val="0"/>
              </a:spcBef>
              <a:buNone/>
            </a:pPr>
            <a:r>
              <a:t/>
            </a:r>
            <a:endParaRPr sz="1200">
              <a:latin typeface="Roboto Mono"/>
              <a:ea typeface="Roboto Mono"/>
              <a:cs typeface="Roboto Mono"/>
              <a:sym typeface="Roboto Mono"/>
            </a:endParaRPr>
          </a:p>
        </p:txBody>
      </p:sp>
      <p:sp>
        <p:nvSpPr>
          <p:cNvPr id="1057" name="Shape 1057"/>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058" name="Shape 1058"/>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059" name="Shape 1059"/>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spcBef>
                <a:spcPts val="0"/>
              </a:spcBef>
              <a:buNone/>
            </a:pPr>
            <a:r>
              <a:rPr lang="en" sz="3600"/>
              <a:t>Code Review</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Shape 1064"/>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new</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House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-&gt;</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3</a:t>
            </a:r>
          </a:p>
          <a:p>
            <a:pPr lvl="0" rtl="0">
              <a:lnSpc>
                <a:spcPct val="115000"/>
              </a:lnSpc>
              <a:spcBef>
                <a:spcPts val="0"/>
              </a:spcBef>
              <a:buNone/>
            </a:pPr>
            <a:r>
              <a:t/>
            </a:r>
            <a:endParaRPr i="1" sz="1200">
              <a:solidFill>
                <a:srgbClr val="CBCCD9"/>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getBathroom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1</a:t>
            </a:r>
          </a:p>
          <a:p>
            <a:pPr lvl="0" rtl="0">
              <a:spcBef>
                <a:spcPts val="0"/>
              </a:spcBef>
              <a:buNone/>
            </a:pPr>
            <a:r>
              <a:t/>
            </a:r>
            <a:endParaRPr sz="1200">
              <a:latin typeface="Roboto Mono"/>
              <a:ea typeface="Roboto Mono"/>
              <a:cs typeface="Roboto Mono"/>
              <a:sym typeface="Roboto Mono"/>
            </a:endParaRPr>
          </a:p>
        </p:txBody>
      </p:sp>
      <p:pic>
        <p:nvPicPr>
          <p:cNvPr descr="noun_5835.png" id="1065" name="Shape 1065"/>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066" name="Shape 1066"/>
          <p:cNvSpPr txBox="1"/>
          <p:nvPr/>
        </p:nvSpPr>
        <p:spPr>
          <a:xfrm>
            <a:off x="4730675" y="3735675"/>
            <a:ext cx="2274900" cy="5448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Why is this static?</a:t>
            </a:r>
          </a:p>
        </p:txBody>
      </p:sp>
      <p:cxnSp>
        <p:nvCxnSpPr>
          <p:cNvPr id="1067" name="Shape 1067"/>
          <p:cNvCxnSpPr>
            <a:stCxn id="1066" idx="1"/>
          </p:cNvCxnSpPr>
          <p:nvPr/>
        </p:nvCxnSpPr>
        <p:spPr>
          <a:xfrm flipH="1">
            <a:off x="3608975" y="4008075"/>
            <a:ext cx="1121700" cy="2724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new</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House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-&gt;</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3</a:t>
            </a:r>
          </a:p>
          <a:p>
            <a:pPr lvl="0" rtl="0">
              <a:lnSpc>
                <a:spcPct val="115000"/>
              </a:lnSpc>
              <a:spcBef>
                <a:spcPts val="0"/>
              </a:spcBef>
              <a:buNone/>
            </a:pPr>
            <a:r>
              <a:t/>
            </a:r>
            <a:endParaRPr i="1" sz="1200">
              <a:solidFill>
                <a:srgbClr val="CBCCD9"/>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getBathroom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1</a:t>
            </a:r>
          </a:p>
          <a:p>
            <a:pPr lvl="0" rtl="0">
              <a:spcBef>
                <a:spcPts val="0"/>
              </a:spcBef>
              <a:buNone/>
            </a:pPr>
            <a:r>
              <a:t/>
            </a:r>
            <a:endParaRPr sz="1200">
              <a:latin typeface="Roboto Mono"/>
              <a:ea typeface="Roboto Mono"/>
              <a:cs typeface="Roboto Mono"/>
              <a:sym typeface="Roboto Mono"/>
            </a:endParaRPr>
          </a:p>
        </p:txBody>
      </p:sp>
      <p:sp>
        <p:nvSpPr>
          <p:cNvPr id="1073" name="Shape 1073"/>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074" name="Shape 1074"/>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075" name="Shape 1075"/>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spcBef>
                <a:spcPts val="0"/>
              </a:spcBef>
              <a:buNone/>
            </a:pPr>
            <a:r>
              <a:rPr lang="en" sz="3600"/>
              <a:t>Uhh…..</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Shape 1080"/>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new</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House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-&gt;</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3</a:t>
            </a:r>
          </a:p>
          <a:p>
            <a:pPr lvl="0" rtl="0">
              <a:lnSpc>
                <a:spcPct val="115000"/>
              </a:lnSpc>
              <a:spcBef>
                <a:spcPts val="0"/>
              </a:spcBef>
              <a:buNone/>
            </a:pPr>
            <a:r>
              <a:t/>
            </a:r>
            <a:endParaRPr i="1" sz="1200">
              <a:solidFill>
                <a:srgbClr val="CBCCD9"/>
              </a:solidFill>
              <a:latin typeface="Roboto Mono"/>
              <a:ea typeface="Roboto Mono"/>
              <a:cs typeface="Roboto Mono"/>
              <a:sym typeface="Roboto Mono"/>
            </a:endParaRPr>
          </a:p>
          <a:p>
            <a:pPr lvl="0" rtl="0">
              <a:lnSpc>
                <a:spcPct val="115000"/>
              </a:lnSpc>
              <a:spcBef>
                <a:spcPts val="0"/>
              </a:spcBef>
              <a:buNone/>
            </a:pPr>
            <a:r>
              <a:rPr lang="en" sz="1200">
                <a:solidFill>
                  <a:srgbClr val="FFFDB0"/>
                </a:solidFill>
                <a:latin typeface="Roboto Mono"/>
                <a:ea typeface="Roboto Mono"/>
                <a:cs typeface="Roboto Mono"/>
                <a:sym typeface="Roboto Mono"/>
              </a:rPr>
              <a:t>$h</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getBathroom</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i="1" lang="en" sz="1200">
                <a:solidFill>
                  <a:srgbClr val="CBCCD9"/>
                </a:solidFill>
                <a:latin typeface="Roboto Mono"/>
                <a:ea typeface="Roboto Mono"/>
                <a:cs typeface="Roboto Mono"/>
                <a:sym typeface="Roboto Mono"/>
              </a:rPr>
              <a:t>// 1</a:t>
            </a:r>
          </a:p>
          <a:p>
            <a:pPr lvl="0" rtl="0">
              <a:spcBef>
                <a:spcPts val="0"/>
              </a:spcBef>
              <a:buNone/>
            </a:pPr>
            <a:r>
              <a:t/>
            </a:r>
            <a:endParaRPr sz="1200">
              <a:latin typeface="Roboto Mono"/>
              <a:ea typeface="Roboto Mono"/>
              <a:cs typeface="Roboto Mono"/>
              <a:sym typeface="Roboto Mono"/>
            </a:endParaRPr>
          </a:p>
        </p:txBody>
      </p:sp>
      <p:sp>
        <p:nvSpPr>
          <p:cNvPr id="1081" name="Shape 1081"/>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pic>
        <p:nvPicPr>
          <p:cNvPr descr="noun_5835.png" id="1082" name="Shape 1082"/>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083" name="Shape 1083"/>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spcBef>
                <a:spcPts val="0"/>
              </a:spcBef>
              <a:buNone/>
            </a:pPr>
            <a:r>
              <a:rPr lang="en" sz="3600"/>
              <a:t>Be Deliberate</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Shape 1088"/>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$bath_rooms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get_Bathrooms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latin typeface="Roboto Mono"/>
              <a:ea typeface="Roboto Mono"/>
              <a:cs typeface="Roboto Mono"/>
              <a:sym typeface="Roboto Mono"/>
            </a:endParaRPr>
          </a:p>
        </p:txBody>
      </p:sp>
      <p:pic>
        <p:nvPicPr>
          <p:cNvPr descr="noun_5835.png" id="1089" name="Shape 1089"/>
          <p:cNvPicPr preferRelativeResize="0"/>
          <p:nvPr/>
        </p:nvPicPr>
        <p:blipFill>
          <a:blip r:embed="rId3">
            <a:alphaModFix/>
          </a:blip>
          <a:stretch>
            <a:fillRect/>
          </a:stretch>
        </p:blipFill>
        <p:spPr>
          <a:xfrm>
            <a:off x="187298" y="-19581"/>
            <a:ext cx="1082724" cy="108272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Shape 1094"/>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$bath_rooms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get_Bathrooms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latin typeface="Roboto Mono"/>
              <a:ea typeface="Roboto Mono"/>
              <a:cs typeface="Roboto Mono"/>
              <a:sym typeface="Roboto Mono"/>
            </a:endParaRPr>
          </a:p>
        </p:txBody>
      </p:sp>
      <p:pic>
        <p:nvPicPr>
          <p:cNvPr descr="noun_5835.png" id="1095" name="Shape 1095"/>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096" name="Shape 1096"/>
          <p:cNvSpPr txBox="1"/>
          <p:nvPr/>
        </p:nvSpPr>
        <p:spPr>
          <a:xfrm>
            <a:off x="5514125" y="2963600"/>
            <a:ext cx="2274900" cy="8856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Do it again. Then give it back to me.</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Shape 1101"/>
          <p:cNvSpPr txBox="1"/>
          <p:nvPr>
            <p:ph type="title"/>
          </p:nvPr>
        </p:nvSpPr>
        <p:spPr>
          <a:xfrm>
            <a:off x="1825225" y="332800"/>
            <a:ext cx="6468300" cy="45102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AFFB98"/>
                </a:solidFill>
                <a:latin typeface="Roboto Mono"/>
                <a:ea typeface="Roboto Mono"/>
                <a:cs typeface="Roboto Mono"/>
                <a:sym typeface="Roboto Mono"/>
              </a:rPr>
              <a:t>&lt;</a:t>
            </a:r>
            <a:r>
              <a:rPr lang="en" sz="1200">
                <a:solidFill>
                  <a:srgbClr val="F3F3F9"/>
                </a:solidFill>
                <a:latin typeface="Roboto Mono"/>
                <a:ea typeface="Roboto Mono"/>
                <a:cs typeface="Roboto Mono"/>
                <a:sym typeface="Roboto Mono"/>
              </a:rPr>
              <a:t>?</a:t>
            </a:r>
          </a:p>
          <a:p>
            <a:pPr lvl="0" rtl="0">
              <a:lnSpc>
                <a:spcPct val="115000"/>
              </a:lnSpc>
              <a:spcBef>
                <a:spcPts val="0"/>
              </a:spcBef>
              <a:buNone/>
            </a:pPr>
            <a:r>
              <a:rPr lang="en" sz="1200">
                <a:solidFill>
                  <a:srgbClr val="FFB5FF"/>
                </a:solidFill>
                <a:latin typeface="Roboto Mono"/>
                <a:ea typeface="Roboto Mono"/>
                <a:cs typeface="Roboto Mono"/>
                <a:sym typeface="Roboto Mono"/>
              </a:rPr>
              <a:t>class</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House</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3</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public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$this</a:t>
            </a:r>
            <a:r>
              <a:rPr lang="en" sz="1200">
                <a:solidFill>
                  <a:srgbClr val="AFFB98"/>
                </a:solidFill>
                <a:latin typeface="Roboto Mono"/>
                <a:ea typeface="Roboto Mono"/>
                <a:cs typeface="Roboto Mono"/>
                <a:sym typeface="Roboto Mono"/>
              </a:rPr>
              <a:t>-&gt;</a:t>
            </a:r>
            <a:r>
              <a:rPr lang="en" sz="1200">
                <a:solidFill>
                  <a:srgbClr val="F3F3F9"/>
                </a:solidFill>
                <a:latin typeface="Roboto Mono"/>
                <a:ea typeface="Roboto Mono"/>
                <a:cs typeface="Roboto Mono"/>
                <a:sym typeface="Roboto Mono"/>
              </a:rPr>
              <a:t>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a:t>
            </a: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$bath_rooms</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A0D9FF"/>
                </a:solidFill>
                <a:latin typeface="Roboto Mono"/>
                <a:ea typeface="Roboto Mono"/>
                <a:cs typeface="Roboto Mono"/>
                <a:sym typeface="Roboto Mono"/>
              </a:rPr>
              <a:t>'1'</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static function</a:t>
            </a:r>
            <a:r>
              <a:rPr lang="en" sz="1200">
                <a:solidFill>
                  <a:srgbClr val="000000"/>
                </a:solidFill>
                <a:latin typeface="Roboto Mono"/>
                <a:ea typeface="Roboto Mono"/>
                <a:cs typeface="Roboto Mono"/>
                <a:sym typeface="Roboto Mono"/>
              </a:rPr>
              <a:t> </a:t>
            </a:r>
            <a:r>
              <a:rPr lang="en" sz="1200">
                <a:solidFill>
                  <a:srgbClr val="FF7341"/>
                </a:solidFill>
                <a:latin typeface="Roboto Mono"/>
                <a:ea typeface="Roboto Mono"/>
                <a:cs typeface="Roboto Mono"/>
                <a:sym typeface="Roboto Mono"/>
              </a:rPr>
              <a:t>get_Bathrooms</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 [];</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FDB0"/>
                </a:solidFill>
                <a:latin typeface="Roboto Mono"/>
                <a:ea typeface="Roboto Mono"/>
                <a:cs typeface="Roboto Mono"/>
                <a:sym typeface="Roboto Mono"/>
              </a:rPr>
              <a:t>$arr</a:t>
            </a:r>
            <a:r>
              <a:rPr lang="en" sz="1200">
                <a:solidFill>
                  <a:srgbClr val="AFFB98"/>
                </a:solidFill>
                <a:latin typeface="Roboto Mono"/>
                <a:ea typeface="Roboto Mono"/>
                <a:cs typeface="Roboto Mono"/>
                <a:sym typeface="Roboto Mono"/>
              </a:rPr>
              <a:t>.</a:t>
            </a:r>
            <a:r>
              <a:rPr lang="en" sz="1200">
                <a:solidFill>
                  <a:srgbClr val="FF7341"/>
                </a:solidFill>
                <a:latin typeface="Roboto Mono"/>
                <a:ea typeface="Roboto Mono"/>
                <a:cs typeface="Roboto Mono"/>
                <a:sym typeface="Roboto Mono"/>
              </a:rPr>
              <a:t>push</a:t>
            </a:r>
            <a:r>
              <a:rPr lang="en" sz="1200">
                <a:solidFill>
                  <a:srgbClr val="AFFB98"/>
                </a:solidFill>
                <a:latin typeface="Roboto Mono"/>
                <a:ea typeface="Roboto Mono"/>
                <a:cs typeface="Roboto Mono"/>
                <a:sym typeface="Roboto Mono"/>
              </a:rPr>
              <a:t>(</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if</a:t>
            </a:r>
            <a:r>
              <a:rPr lang="en" sz="1200">
                <a:solidFill>
                  <a:srgbClr val="AFFB98"/>
                </a:solidFill>
                <a:latin typeface="Roboto Mono"/>
                <a:ea typeface="Roboto Mono"/>
                <a:cs typeface="Roboto Mono"/>
                <a:sym typeface="Roboto Mono"/>
              </a:rPr>
              <a:t>(</a:t>
            </a:r>
            <a:r>
              <a:rPr lang="en" sz="1200">
                <a:solidFill>
                  <a:srgbClr val="FFB5FF"/>
                </a:solidFill>
                <a:latin typeface="Roboto Mono"/>
                <a:ea typeface="Roboto Mono"/>
                <a:cs typeface="Roboto Mono"/>
                <a:sym typeface="Roboto Mono"/>
              </a:rPr>
              <a:t>false</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FFB5FF"/>
                </a:solidFill>
                <a:latin typeface="Roboto Mono"/>
                <a:ea typeface="Roboto Mono"/>
                <a:cs typeface="Roboto Mono"/>
                <a:sym typeface="Roboto Mono"/>
              </a:rPr>
              <a:t>return</a:t>
            </a:r>
            <a:r>
              <a:rPr lang="en" sz="1200">
                <a:solidFill>
                  <a:srgbClr val="000000"/>
                </a:solidFill>
                <a:latin typeface="Roboto Mono"/>
                <a:ea typeface="Roboto Mono"/>
                <a:cs typeface="Roboto Mono"/>
                <a:sym typeface="Roboto Mono"/>
              </a:rPr>
              <a:t> </a:t>
            </a:r>
            <a:r>
              <a:rPr lang="en" sz="1200">
                <a:solidFill>
                  <a:srgbClr val="F3F3F9"/>
                </a:solidFill>
                <a:latin typeface="Roboto Mono"/>
                <a:ea typeface="Roboto Mono"/>
                <a:cs typeface="Roboto Mono"/>
                <a:sym typeface="Roboto Mono"/>
              </a:rPr>
              <a:t>self</a:t>
            </a:r>
            <a:r>
              <a:rPr lang="en" sz="1200">
                <a:solidFill>
                  <a:srgbClr val="AFFB98"/>
                </a:solidFill>
                <a:latin typeface="Roboto Mono"/>
                <a:ea typeface="Roboto Mono"/>
                <a:cs typeface="Roboto Mono"/>
                <a:sym typeface="Roboto Mono"/>
              </a:rPr>
              <a:t>::</a:t>
            </a:r>
            <a:r>
              <a:rPr lang="en" sz="1200">
                <a:solidFill>
                  <a:srgbClr val="FFFDB0"/>
                </a:solidFill>
                <a:latin typeface="Roboto Mono"/>
                <a:ea typeface="Roboto Mono"/>
                <a:cs typeface="Roboto Mono"/>
                <a:sym typeface="Roboto Mono"/>
              </a:rPr>
              <a:t>$bath_rooms</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000000"/>
                </a:solidFill>
                <a:latin typeface="Roboto Mono"/>
                <a:ea typeface="Roboto Mono"/>
                <a:cs typeface="Roboto Mono"/>
                <a:sym typeface="Roboto Mono"/>
              </a:rPr>
              <a:t>  </a:t>
            </a:r>
            <a:r>
              <a:rPr lang="en" sz="1200">
                <a:solidFill>
                  <a:srgbClr val="AFFB98"/>
                </a:solidFill>
                <a:latin typeface="Roboto Mono"/>
                <a:ea typeface="Roboto Mono"/>
                <a:cs typeface="Roboto Mono"/>
                <a:sym typeface="Roboto Mono"/>
              </a:rPr>
              <a:t>}</a:t>
            </a:r>
          </a:p>
          <a:p>
            <a:pPr lvl="0" rtl="0">
              <a:lnSpc>
                <a:spcPct val="115000"/>
              </a:lnSpc>
              <a:spcBef>
                <a:spcPts val="0"/>
              </a:spcBef>
              <a:buNone/>
            </a:pPr>
            <a:r>
              <a:rPr lang="en" sz="1200">
                <a:solidFill>
                  <a:srgbClr val="AFFB98"/>
                </a:solidFill>
                <a:latin typeface="Roboto Mono"/>
                <a:ea typeface="Roboto Mono"/>
                <a:cs typeface="Roboto Mono"/>
                <a:sym typeface="Roboto Mono"/>
              </a:rPr>
              <a:t>}</a:t>
            </a: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lnSpc>
                <a:spcPct val="115000"/>
              </a:lnSpc>
              <a:spcBef>
                <a:spcPts val="0"/>
              </a:spcBef>
              <a:buNone/>
            </a:pPr>
            <a:r>
              <a:t/>
            </a:r>
            <a:endParaRPr sz="1200">
              <a:solidFill>
                <a:srgbClr val="AFFB98"/>
              </a:solidFill>
              <a:latin typeface="Roboto Mono"/>
              <a:ea typeface="Roboto Mono"/>
              <a:cs typeface="Roboto Mono"/>
              <a:sym typeface="Roboto Mono"/>
            </a:endParaRPr>
          </a:p>
          <a:p>
            <a:pPr lvl="0" rtl="0">
              <a:spcBef>
                <a:spcPts val="0"/>
              </a:spcBef>
              <a:buNone/>
            </a:pPr>
            <a:r>
              <a:t/>
            </a:r>
            <a:endParaRPr sz="1200">
              <a:latin typeface="Roboto Mono"/>
              <a:ea typeface="Roboto Mono"/>
              <a:cs typeface="Roboto Mono"/>
              <a:sym typeface="Roboto Mono"/>
            </a:endParaRPr>
          </a:p>
        </p:txBody>
      </p:sp>
      <p:pic>
        <p:nvPicPr>
          <p:cNvPr descr="noun_5835.png" id="1102" name="Shape 1102"/>
          <p:cNvPicPr preferRelativeResize="0"/>
          <p:nvPr/>
        </p:nvPicPr>
        <p:blipFill>
          <a:blip r:embed="rId3">
            <a:alphaModFix/>
          </a:blip>
          <a:stretch>
            <a:fillRect/>
          </a:stretch>
        </p:blipFill>
        <p:spPr>
          <a:xfrm>
            <a:off x="187298" y="-19581"/>
            <a:ext cx="1082724" cy="1082724"/>
          </a:xfrm>
          <a:prstGeom prst="rect">
            <a:avLst/>
          </a:prstGeom>
          <a:noFill/>
          <a:ln>
            <a:noFill/>
          </a:ln>
        </p:spPr>
      </p:pic>
      <p:sp>
        <p:nvSpPr>
          <p:cNvPr id="1103" name="Shape 1103"/>
          <p:cNvSpPr/>
          <p:nvPr/>
        </p:nvSpPr>
        <p:spPr>
          <a:xfrm>
            <a:off x="0" y="49300"/>
            <a:ext cx="9144000" cy="5048700"/>
          </a:xfrm>
          <a:prstGeom prst="rect">
            <a:avLst/>
          </a:prstGeom>
          <a:solidFill>
            <a:srgbClr val="202020">
              <a:alpha val="87690"/>
            </a:srgbClr>
          </a:solidFill>
          <a:ln>
            <a:noFill/>
          </a:ln>
        </p:spPr>
        <p:txBody>
          <a:bodyPr anchorCtr="0" anchor="ctr" bIns="91425" lIns="91425" rIns="91425" tIns="91425">
            <a:noAutofit/>
          </a:bodyPr>
          <a:lstStyle/>
          <a:p>
            <a:pPr lvl="0">
              <a:spcBef>
                <a:spcPts val="0"/>
              </a:spcBef>
              <a:buNone/>
            </a:pPr>
            <a:r>
              <a:t/>
            </a:r>
            <a:endParaRPr/>
          </a:p>
        </p:txBody>
      </p:sp>
      <p:sp>
        <p:nvSpPr>
          <p:cNvPr id="1104" name="Shape 1104"/>
          <p:cNvSpPr txBox="1"/>
          <p:nvPr>
            <p:ph type="title"/>
          </p:nvPr>
        </p:nvSpPr>
        <p:spPr>
          <a:xfrm>
            <a:off x="2367450" y="1844297"/>
            <a:ext cx="4409100" cy="1209900"/>
          </a:xfrm>
          <a:prstGeom prst="rect">
            <a:avLst/>
          </a:prstGeom>
        </p:spPr>
        <p:txBody>
          <a:bodyPr anchorCtr="0" anchor="t" bIns="91425" lIns="91425" rIns="91425" tIns="91425">
            <a:noAutofit/>
          </a:bodyPr>
          <a:lstStyle/>
          <a:p>
            <a:pPr lvl="0" rtl="0">
              <a:spcBef>
                <a:spcPts val="0"/>
              </a:spcBef>
              <a:buNone/>
            </a:pPr>
            <a:r>
              <a:rPr lang="en" sz="3600"/>
              <a:t>Reviewers</a:t>
            </a:r>
          </a:p>
        </p:txBody>
      </p: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